
<file path=[Content_Types].xml><?xml version="1.0" encoding="utf-8"?>
<Types xmlns="http://schemas.openxmlformats.org/package/2006/content-types">
  <Default Extension="bin" ContentType="image/pn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70" r:id="rId4"/>
  </p:sldMasterIdLst>
  <p:sldIdLst>
    <p:sldId id="825" r:id="rId5"/>
    <p:sldId id="256" r:id="rId6"/>
    <p:sldId id="257" r:id="rId7"/>
    <p:sldId id="259" r:id="rId8"/>
    <p:sldId id="260" r:id="rId9"/>
    <p:sldId id="261" r:id="rId10"/>
    <p:sldId id="263" r:id="rId11"/>
    <p:sldId id="264" r:id="rId12"/>
    <p:sldId id="265" r:id="rId13"/>
    <p:sldId id="267" r:id="rId14"/>
    <p:sldId id="268" r:id="rId15"/>
    <p:sldId id="269" r:id="rId16"/>
    <p:sldId id="271" r:id="rId17"/>
    <p:sldId id="272" r:id="rId18"/>
    <p:sldId id="273" r:id="rId19"/>
    <p:sldId id="275" r:id="rId20"/>
    <p:sldId id="276" r:id="rId21"/>
    <p:sldId id="826" r:id="rId22"/>
    <p:sldId id="277" r:id="rId23"/>
    <p:sldId id="274" r:id="rId24"/>
    <p:sldId id="278"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1AD12-6C55-4FF3-941D-3B99A8E2AC65}" v="534" dt="2025-05-25T18:27:48.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447480" y="119880"/>
            <a:ext cx="8248680" cy="171144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4" name="Google Shape;11;p2"/>
          <p:cNvPicPr/>
          <p:nvPr/>
        </p:nvPicPr>
        <p:blipFill>
          <a:blip r:embed="rId3"/>
          <a:srcRect l="5173" t="9109" r="5173" b="11167"/>
          <a:stretch/>
        </p:blipFill>
        <p:spPr>
          <a:xfrm rot="10800000" flipH="1">
            <a:off x="1436400" y="2063880"/>
            <a:ext cx="6271200" cy="5576400"/>
          </a:xfrm>
          <a:prstGeom prst="rect">
            <a:avLst/>
          </a:prstGeom>
          <a:ln w="0">
            <a:noFill/>
          </a:ln>
        </p:spPr>
      </p:pic>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369000"/>
            <a:ext cx="8195040" cy="7484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16" name="Google Shape;67;p14"/>
          <p:cNvPicPr/>
          <p:nvPr/>
        </p:nvPicPr>
        <p:blipFill>
          <a:blip r:embed="rId3"/>
          <a:stretch/>
        </p:blipFill>
        <p:spPr>
          <a:xfrm>
            <a:off x="-2216880" y="1130400"/>
            <a:ext cx="4890960" cy="4890960"/>
          </a:xfrm>
          <a:prstGeom prst="rect">
            <a:avLst/>
          </a:prstGeom>
          <a:ln w="0">
            <a:noFill/>
          </a:ln>
        </p:spPr>
      </p:pic>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19" name="PlaceHolder 2"/>
          <p:cNvSpPr>
            <a:spLocks noGrp="1"/>
          </p:cNvSpPr>
          <p:nvPr>
            <p:ph type="body"/>
          </p:nvPr>
        </p:nvSpPr>
        <p:spPr>
          <a:xfrm>
            <a:off x="4038480" y="2581560"/>
            <a:ext cx="4723920" cy="23331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0" name="PlaceHolder 3"/>
          <p:cNvSpPr>
            <a:spLocks noGrp="1"/>
          </p:cNvSpPr>
          <p:nvPr>
            <p:ph type="body"/>
          </p:nvPr>
        </p:nvSpPr>
        <p:spPr>
          <a:xfrm>
            <a:off x="360" y="0"/>
            <a:ext cx="39142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pic>
        <p:nvPicPr>
          <p:cNvPr id="21" name="Google Shape;72;p15"/>
          <p:cNvPicPr/>
          <p:nvPr/>
        </p:nvPicPr>
        <p:blipFill>
          <a:blip r:embed="rId3"/>
          <a:stretch/>
        </p:blipFill>
        <p:spPr>
          <a:xfrm rot="13841400">
            <a:off x="7791840" y="3881520"/>
            <a:ext cx="2545200" cy="254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3;p3"/>
          <p:cNvPicPr/>
          <p:nvPr/>
        </p:nvPicPr>
        <p:blipFill>
          <a:blip r:embed="rId3"/>
          <a:srcRect l="8735" t="13760" r="9849" b="21413"/>
          <a:stretch/>
        </p:blipFill>
        <p:spPr>
          <a:xfrm rot="14139600">
            <a:off x="5523120" y="2601720"/>
            <a:ext cx="5340600" cy="4251960"/>
          </a:xfrm>
          <a:prstGeom prst="rect">
            <a:avLst/>
          </a:prstGeom>
          <a:ln w="0">
            <a:noFill/>
          </a:ln>
        </p:spPr>
      </p:pic>
      <p:sp>
        <p:nvSpPr>
          <p:cNvPr id="45" name="PlaceHolder 1"/>
          <p:cNvSpPr>
            <a:spLocks noGrp="1"/>
          </p:cNvSpPr>
          <p:nvPr>
            <p:ph type="title"/>
          </p:nvPr>
        </p:nvSpPr>
        <p:spPr>
          <a:xfrm>
            <a:off x="228600" y="901440"/>
            <a:ext cx="5837040" cy="336168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6" name="PlaceHolder 2"/>
          <p:cNvSpPr>
            <a:spLocks noGrp="1"/>
          </p:cNvSpPr>
          <p:nvPr>
            <p:ph type="title"/>
          </p:nvPr>
        </p:nvSpPr>
        <p:spPr>
          <a:xfrm>
            <a:off x="6655320" y="228600"/>
            <a:ext cx="2259720" cy="1829160"/>
          </a:xfrm>
          <a:prstGeom prst="rect">
            <a:avLst/>
          </a:prstGeom>
          <a:noFill/>
          <a:ln w="0">
            <a:noFill/>
          </a:ln>
        </p:spPr>
        <p:txBody>
          <a:bodyPr lIns="91440" tIns="91440" rIns="91440" bIns="91440" anchor="t">
            <a:noAutofit/>
          </a:bodyPr>
          <a:lstStyle/>
          <a:p>
            <a:pPr indent="0" algn="r">
              <a:lnSpc>
                <a:spcPct val="100000"/>
              </a:lnSpc>
              <a:buNone/>
            </a:pPr>
            <a:r>
              <a:rPr lang="fr-FR" sz="10000" b="1" strike="noStrike" spc="-1">
                <a:solidFill>
                  <a:schemeClr val="dk1"/>
                </a:solidFill>
                <a:latin typeface="Chakra Petch"/>
                <a:ea typeface="Chakra Petch"/>
              </a:rPr>
              <a:t>xx%</a:t>
            </a:r>
            <a:endParaRPr lang="fr-FR" sz="10000" b="0" strike="noStrike" spc="-1">
              <a:solidFill>
                <a:schemeClr val="dk1"/>
              </a:solidFill>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12" Type="http://schemas.openxmlformats.org/officeDocument/2006/relationships/image" Target="../media/image15.jpg"/><Relationship Id="rId2" Type="http://schemas.openxmlformats.org/officeDocument/2006/relationships/image" Target="../media/image5.bin"/><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bin"/><Relationship Id="rId10" Type="http://schemas.openxmlformats.org/officeDocument/2006/relationships/image" Target="../media/image13.bin"/><Relationship Id="rId4" Type="http://schemas.openxmlformats.org/officeDocument/2006/relationships/image" Target="../media/image7.bin"/><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bhay-0060"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996B-F0EC-6791-5DA9-B025D6BB1F4B}"/>
            </a:ext>
          </a:extLst>
        </p:cNvPr>
        <p:cNvGrpSpPr/>
        <p:nvPr/>
      </p:nvGrpSpPr>
      <p:grpSpPr>
        <a:xfrm>
          <a:off x="0" y="0"/>
          <a:ext cx="0" cy="0"/>
          <a:chOff x="0" y="0"/>
          <a:chExt cx="0" cy="0"/>
        </a:xfrm>
      </p:grpSpPr>
      <p:pic>
        <p:nvPicPr>
          <p:cNvPr id="455" name="Rect">
            <a:extLst>
              <a:ext uri="{FF2B5EF4-FFF2-40B4-BE49-F238E27FC236}">
                <a16:creationId xmlns:a16="http://schemas.microsoft.com/office/drawing/2014/main" id="{B3B3456D-5DCD-5755-CCD8-3D742ABB3CA3}"/>
              </a:ext>
            </a:extLst>
          </p:cNvPr>
          <p:cNvPicPr>
            <a:picLocks noChangeAspect="1"/>
          </p:cNvPicPr>
          <p:nvPr/>
        </p:nvPicPr>
        <p:blipFill rotWithShape="1">
          <a:blip r:embed="rId2">
            <a:alphaModFix/>
          </a:blip>
          <a:stretch/>
        </p:blipFill>
        <p:spPr>
          <a:xfrm>
            <a:off x="0" y="0"/>
            <a:ext cx="9144000" cy="5143500"/>
          </a:xfrm>
          <a:prstGeom prst="rect">
            <a:avLst/>
          </a:prstGeom>
        </p:spPr>
      </p:pic>
      <p:pic>
        <p:nvPicPr>
          <p:cNvPr id="456" name="Rect">
            <a:extLst>
              <a:ext uri="{FF2B5EF4-FFF2-40B4-BE49-F238E27FC236}">
                <a16:creationId xmlns:a16="http://schemas.microsoft.com/office/drawing/2014/main" id="{A29A8476-0527-314A-895F-2EF0F137B77E}"/>
              </a:ext>
            </a:extLst>
          </p:cNvPr>
          <p:cNvPicPr>
            <a:picLocks noChangeAspect="1"/>
          </p:cNvPicPr>
          <p:nvPr/>
        </p:nvPicPr>
        <p:blipFill rotWithShape="1">
          <a:blip r:embed="rId3">
            <a:alphaModFix/>
          </a:blip>
          <a:stretch/>
        </p:blipFill>
        <p:spPr>
          <a:xfrm>
            <a:off x="0" y="857250"/>
            <a:ext cx="4286250" cy="4286250"/>
          </a:xfrm>
          <a:prstGeom prst="rect">
            <a:avLst/>
          </a:prstGeom>
        </p:spPr>
      </p:pic>
      <p:pic>
        <p:nvPicPr>
          <p:cNvPr id="458" name="layoutShapeInnerChild8">
            <a:extLst>
              <a:ext uri="{FF2B5EF4-FFF2-40B4-BE49-F238E27FC236}">
                <a16:creationId xmlns:a16="http://schemas.microsoft.com/office/drawing/2014/main" id="{B9F54916-399B-BF5C-DCAF-FF548F619F43}"/>
              </a:ext>
            </a:extLst>
          </p:cNvPr>
          <p:cNvPicPr>
            <a:picLocks noChangeAspect="1"/>
          </p:cNvPicPr>
          <p:nvPr/>
        </p:nvPicPr>
        <p:blipFill rotWithShape="1">
          <a:blip r:embed="rId4">
            <a:alphaModFix/>
            <a:extLst>
              <a:ext uri="{EF614191-4A63-4084-8F34-7B577D4012EB}">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2520256"/>
            <a:ext cx="3108945" cy="2623245"/>
          </a:xfrm>
          <a:prstGeom prst="rect">
            <a:avLst/>
          </a:prstGeom>
        </p:spPr>
      </p:pic>
      <p:pic>
        <p:nvPicPr>
          <p:cNvPr id="460" name="Rect">
            <a:extLst>
              <a:ext uri="{FF2B5EF4-FFF2-40B4-BE49-F238E27FC236}">
                <a16:creationId xmlns:a16="http://schemas.microsoft.com/office/drawing/2014/main" id="{64EA952D-B111-39F4-DCFA-C22E4D915219}"/>
              </a:ext>
            </a:extLst>
          </p:cNvPr>
          <p:cNvPicPr>
            <a:picLocks noChangeAspect="1"/>
          </p:cNvPicPr>
          <p:nvPr/>
        </p:nvPicPr>
        <p:blipFill rotWithShape="1">
          <a:blip r:embed="rId5">
            <a:alphaModFix/>
          </a:blip>
          <a:stretch/>
        </p:blipFill>
        <p:spPr>
          <a:xfrm>
            <a:off x="3733800" y="342900"/>
            <a:ext cx="5067300" cy="1038225"/>
          </a:xfrm>
          <a:prstGeom prst="rect">
            <a:avLst/>
          </a:prstGeom>
        </p:spPr>
      </p:pic>
      <p:pic>
        <p:nvPicPr>
          <p:cNvPr id="462" name="imageNode0">
            <a:extLst>
              <a:ext uri="{FF2B5EF4-FFF2-40B4-BE49-F238E27FC236}">
                <a16:creationId xmlns:a16="http://schemas.microsoft.com/office/drawing/2014/main" id="{ABABCA8F-87E8-E0FD-7345-08C7F466EC31}"/>
              </a:ext>
            </a:extLst>
          </p:cNvPr>
          <p:cNvPicPr preferRelativeResize="0">
            <a:picLocks noChangeAspect="1"/>
          </p:cNvPicPr>
          <p:nvPr/>
        </p:nvPicPr>
        <p:blipFill>
          <a:blip r:embed="rId6">
            <a:extLst>
              <a:ext uri="{28A0092B-C50C-407E-A947-70E740481C1C}">
                <a14:useLocalDpi xmlns:a14="http://schemas.microsoft.com/office/drawing/2010/main" val="0"/>
              </a:ext>
            </a:extLst>
          </a:blip>
          <a:srcRect/>
          <a:stretch/>
        </p:blipFill>
        <p:spPr>
          <a:xfrm>
            <a:off x="3886200" y="497445"/>
            <a:ext cx="733425" cy="729136"/>
          </a:xfrm>
          <a:prstGeom prst="rect">
            <a:avLst/>
          </a:prstGeom>
        </p:spPr>
      </p:pic>
      <p:sp>
        <p:nvSpPr>
          <p:cNvPr id="464" name="Name-0">
            <a:extLst>
              <a:ext uri="{FF2B5EF4-FFF2-40B4-BE49-F238E27FC236}">
                <a16:creationId xmlns:a16="http://schemas.microsoft.com/office/drawing/2014/main" id="{D59CC7CC-C2A2-A031-1F60-1979FB3952DF}"/>
              </a:ext>
            </a:extLst>
          </p:cNvPr>
          <p:cNvSpPr txBox="1"/>
          <p:nvPr/>
        </p:nvSpPr>
        <p:spPr>
          <a:xfrm>
            <a:off x="4760333" y="438376"/>
            <a:ext cx="1866900" cy="206275"/>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836"/>
              </a:lnSpc>
            </a:pPr>
            <a:r>
              <a:rPr lang="en-US" sz="1200" spc="-27" dirty="0">
                <a:solidFill>
                  <a:srgbClr val="181C24">
                    <a:alpha val="100000"/>
                  </a:srgbClr>
                </a:solidFill>
                <a:latin typeface="Century"/>
              </a:rPr>
              <a:t>Abhay Saini</a:t>
            </a:r>
            <a:endParaRPr lang="en-US" sz="1200" spc="-27" dirty="0">
              <a:solidFill>
                <a:srgbClr val="181C24">
                  <a:alpha val="100000"/>
                </a:srgbClr>
              </a:solidFill>
              <a:latin typeface="Century" panose="02040604050505020304" pitchFamily="18" charset="0"/>
            </a:endParaRPr>
          </a:p>
        </p:txBody>
      </p:sp>
      <p:pic>
        <p:nvPicPr>
          <p:cNvPr id="466" name="Rect">
            <a:extLst>
              <a:ext uri="{FF2B5EF4-FFF2-40B4-BE49-F238E27FC236}">
                <a16:creationId xmlns:a16="http://schemas.microsoft.com/office/drawing/2014/main" id="{0A0106E8-35AC-006C-0AE0-AA3A43905A89}"/>
              </a:ext>
            </a:extLst>
          </p:cNvPr>
          <p:cNvPicPr>
            <a:picLocks noChangeAspect="1"/>
          </p:cNvPicPr>
          <p:nvPr/>
        </p:nvPicPr>
        <p:blipFill rotWithShape="1">
          <a:blip r:embed="rId7">
            <a:alphaModFix/>
          </a:blip>
          <a:stretch/>
        </p:blipFill>
        <p:spPr>
          <a:xfrm>
            <a:off x="6059190" y="492196"/>
            <a:ext cx="1038225" cy="114300"/>
          </a:xfrm>
          <a:prstGeom prst="rect">
            <a:avLst/>
          </a:prstGeom>
        </p:spPr>
      </p:pic>
      <p:sp>
        <p:nvSpPr>
          <p:cNvPr id="468" name="Designation-0">
            <a:extLst>
              <a:ext uri="{FF2B5EF4-FFF2-40B4-BE49-F238E27FC236}">
                <a16:creationId xmlns:a16="http://schemas.microsoft.com/office/drawing/2014/main" id="{5ABEDD0F-96E4-3D0F-FBF1-F9029F16FD81}"/>
              </a:ext>
            </a:extLst>
          </p:cNvPr>
          <p:cNvSpPr txBox="1"/>
          <p:nvPr/>
        </p:nvSpPr>
        <p:spPr>
          <a:xfrm>
            <a:off x="6135987" y="482092"/>
            <a:ext cx="976313" cy="153889"/>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IN" sz="1000" b="1" dirty="0">
                <a:latin typeface="Calibri" panose="020F0502020204030204" pitchFamily="34" charset="0"/>
                <a:ea typeface="Calibri" panose="020F0502020204030204" pitchFamily="34" charset="0"/>
                <a:cs typeface="Calibri" panose="020F0502020204030204" pitchFamily="34" charset="0"/>
              </a:rPr>
              <a:t>GROUP LEADER </a:t>
            </a:r>
            <a:endParaRPr lang="en-US" sz="100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70" name="Description of a primary heading-0">
            <a:extLst>
              <a:ext uri="{FF2B5EF4-FFF2-40B4-BE49-F238E27FC236}">
                <a16:creationId xmlns:a16="http://schemas.microsoft.com/office/drawing/2014/main" id="{B0B7BA7E-9CCF-5F90-AD53-3442779B4F05}"/>
              </a:ext>
            </a:extLst>
          </p:cNvPr>
          <p:cNvSpPr txBox="1"/>
          <p:nvPr/>
        </p:nvSpPr>
        <p:spPr>
          <a:xfrm>
            <a:off x="4772025" y="727033"/>
            <a:ext cx="3900488" cy="307777"/>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200"/>
              </a:lnSpc>
            </a:pPr>
            <a:r>
              <a:rPr lang="en-US" sz="1000" spc="-8" dirty="0">
                <a:solidFill>
                  <a:srgbClr val="181C24">
                    <a:alpha val="100000"/>
                  </a:srgbClr>
                </a:solidFill>
                <a:latin typeface="Calibri"/>
                <a:ea typeface="Calibri"/>
                <a:cs typeface="Calibri"/>
              </a:rPr>
              <a:t>GU Mail </a:t>
            </a:r>
            <a:r>
              <a:rPr lang="en-IN" sz="1000" spc="-8" dirty="0">
                <a:solidFill>
                  <a:srgbClr val="181C24">
                    <a:alpha val="100000"/>
                  </a:srgbClr>
                </a:solidFill>
                <a:latin typeface="Calibri"/>
                <a:ea typeface="Calibri"/>
                <a:cs typeface="Calibri"/>
              </a:rPr>
              <a:t>I’d : abhay.24sece1290084@galgotiasuniversity.ac.in</a:t>
            </a:r>
            <a:endParaRPr lang="en-IN" sz="1000" dirty="0">
              <a:latin typeface="Calibri"/>
              <a:ea typeface="Calibri"/>
              <a:cs typeface="Calibri"/>
            </a:endParaRPr>
          </a:p>
          <a:p>
            <a:pPr>
              <a:lnSpc>
                <a:spcPts val="1200"/>
              </a:lnSpc>
            </a:pPr>
            <a:r>
              <a:rPr lang="en-IN" sz="1000" spc="-8" dirty="0">
                <a:solidFill>
                  <a:srgbClr val="181C24">
                    <a:alpha val="100000"/>
                  </a:srgbClr>
                </a:solidFill>
                <a:latin typeface="Calibri"/>
                <a:ea typeface="Calibri"/>
                <a:cs typeface="Calibri"/>
              </a:rPr>
              <a:t>ADMISSION NO. : 24SECE1290084</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472" name="Rect">
            <a:extLst>
              <a:ext uri="{FF2B5EF4-FFF2-40B4-BE49-F238E27FC236}">
                <a16:creationId xmlns:a16="http://schemas.microsoft.com/office/drawing/2014/main" id="{DE71BDE8-433D-E74F-2FB3-3D992C83D022}"/>
              </a:ext>
            </a:extLst>
          </p:cNvPr>
          <p:cNvPicPr>
            <a:picLocks noChangeAspect="1"/>
          </p:cNvPicPr>
          <p:nvPr/>
        </p:nvPicPr>
        <p:blipFill rotWithShape="1">
          <a:blip r:embed="rId8">
            <a:alphaModFix/>
          </a:blip>
          <a:stretch/>
        </p:blipFill>
        <p:spPr>
          <a:xfrm>
            <a:off x="3733800" y="1474366"/>
            <a:ext cx="5067300" cy="1038225"/>
          </a:xfrm>
          <a:prstGeom prst="rect">
            <a:avLst/>
          </a:prstGeom>
        </p:spPr>
      </p:pic>
      <p:pic>
        <p:nvPicPr>
          <p:cNvPr id="474" name="imageNode1">
            <a:extLst>
              <a:ext uri="{FF2B5EF4-FFF2-40B4-BE49-F238E27FC236}">
                <a16:creationId xmlns:a16="http://schemas.microsoft.com/office/drawing/2014/main" id="{3EA61675-02F1-87DC-FAD9-DC62AB703758}"/>
              </a:ext>
            </a:extLst>
          </p:cNvPr>
          <p:cNvPicPr preferRelativeResize="0">
            <a:picLocks noChangeAspect="1"/>
          </p:cNvPicPr>
          <p:nvPr/>
        </p:nvPicPr>
        <p:blipFill>
          <a:blip r:embed="rId9">
            <a:extLst>
              <a:ext uri="{28A0092B-C50C-407E-A947-70E740481C1C}">
                <a14:useLocalDpi xmlns:a14="http://schemas.microsoft.com/office/drawing/2010/main" val="0"/>
              </a:ext>
            </a:extLst>
          </a:blip>
          <a:srcRect/>
          <a:stretch/>
        </p:blipFill>
        <p:spPr>
          <a:xfrm>
            <a:off x="3943989" y="1626823"/>
            <a:ext cx="617848" cy="733425"/>
          </a:xfrm>
          <a:prstGeom prst="rect">
            <a:avLst/>
          </a:prstGeom>
        </p:spPr>
      </p:pic>
      <p:pic>
        <p:nvPicPr>
          <p:cNvPr id="484" name="Rect">
            <a:extLst>
              <a:ext uri="{FF2B5EF4-FFF2-40B4-BE49-F238E27FC236}">
                <a16:creationId xmlns:a16="http://schemas.microsoft.com/office/drawing/2014/main" id="{28A4D2CD-5334-D395-A73A-A2A371117F74}"/>
              </a:ext>
            </a:extLst>
          </p:cNvPr>
          <p:cNvPicPr>
            <a:picLocks noChangeAspect="1"/>
          </p:cNvPicPr>
          <p:nvPr/>
        </p:nvPicPr>
        <p:blipFill rotWithShape="1">
          <a:blip r:embed="rId10">
            <a:alphaModFix/>
          </a:blip>
          <a:stretch/>
        </p:blipFill>
        <p:spPr>
          <a:xfrm>
            <a:off x="3733800" y="2605981"/>
            <a:ext cx="5067300" cy="1038225"/>
          </a:xfrm>
          <a:prstGeom prst="rect">
            <a:avLst/>
          </a:prstGeom>
        </p:spPr>
      </p:pic>
      <p:pic>
        <p:nvPicPr>
          <p:cNvPr id="486" name="imageNode2">
            <a:extLst>
              <a:ext uri="{FF2B5EF4-FFF2-40B4-BE49-F238E27FC236}">
                <a16:creationId xmlns:a16="http://schemas.microsoft.com/office/drawing/2014/main" id="{02FA3C7C-A80B-6A8B-A0B4-B23D3F9D24B1}"/>
              </a:ext>
            </a:extLst>
          </p:cNvPr>
          <p:cNvPicPr preferRelativeResize="0">
            <a:picLocks noChangeAspect="1"/>
          </p:cNvPicPr>
          <p:nvPr/>
        </p:nvPicPr>
        <p:blipFill>
          <a:blip r:embed="rId11">
            <a:extLst>
              <a:ext uri="{28A0092B-C50C-407E-A947-70E740481C1C}">
                <a14:useLocalDpi xmlns:a14="http://schemas.microsoft.com/office/drawing/2010/main" val="0"/>
              </a:ext>
            </a:extLst>
          </a:blip>
          <a:srcRect/>
          <a:stretch/>
        </p:blipFill>
        <p:spPr>
          <a:xfrm>
            <a:off x="3886200" y="2855698"/>
            <a:ext cx="733425" cy="538814"/>
          </a:xfrm>
          <a:prstGeom prst="rect">
            <a:avLst/>
          </a:prstGeom>
        </p:spPr>
      </p:pic>
      <p:sp>
        <p:nvSpPr>
          <p:cNvPr id="496" name="Click here to edit title-453">
            <a:extLst>
              <a:ext uri="{FF2B5EF4-FFF2-40B4-BE49-F238E27FC236}">
                <a16:creationId xmlns:a16="http://schemas.microsoft.com/office/drawing/2014/main" id="{DC84FB09-3179-3913-55D2-4737ECB1D40D}"/>
              </a:ext>
            </a:extLst>
          </p:cNvPr>
          <p:cNvSpPr txBox="1"/>
          <p:nvPr/>
        </p:nvSpPr>
        <p:spPr>
          <a:xfrm>
            <a:off x="433244" y="218492"/>
            <a:ext cx="2933700" cy="659059"/>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l">
              <a:lnSpc>
                <a:spcPts val="2646"/>
              </a:lnSpc>
            </a:pPr>
            <a:r>
              <a:rPr lang="en-US" sz="2000" spc="-42" dirty="0">
                <a:solidFill>
                  <a:srgbClr val="181C24">
                    <a:alpha val="100000"/>
                  </a:srgbClr>
                </a:solidFill>
                <a:latin typeface="Century" panose="02040604050505020304" pitchFamily="18" charset="0"/>
                <a:cs typeface="Arial" panose="020B0604020202020204" pitchFamily="34" charset="0"/>
              </a:rPr>
              <a:t>Team:-</a:t>
            </a:r>
          </a:p>
          <a:p>
            <a:pPr algn="l">
              <a:lnSpc>
                <a:spcPts val="2646"/>
              </a:lnSpc>
            </a:pPr>
            <a:r>
              <a:rPr lang="en-US" sz="2000" spc="-42" dirty="0">
                <a:solidFill>
                  <a:srgbClr val="181C24">
                    <a:alpha val="100000"/>
                  </a:srgbClr>
                </a:solidFill>
                <a:latin typeface="Century"/>
                <a:cs typeface="Arial"/>
              </a:rPr>
              <a:t>IRONY</a:t>
            </a:r>
            <a:endParaRPr lang="en-US" sz="2000" spc="-42" dirty="0">
              <a:solidFill>
                <a:srgbClr val="181C24">
                  <a:alpha val="100000"/>
                </a:srgbClr>
              </a:solidFill>
              <a:latin typeface="Century" panose="02040604050505020304" pitchFamily="18" charset="0"/>
              <a:cs typeface="Arial" panose="020B0604020202020204" pitchFamily="34" charset="0"/>
            </a:endParaRPr>
          </a:p>
        </p:txBody>
      </p:sp>
      <p:sp>
        <p:nvSpPr>
          <p:cNvPr id="500" name="Click here to edit subtitle-416">
            <a:extLst>
              <a:ext uri="{FF2B5EF4-FFF2-40B4-BE49-F238E27FC236}">
                <a16:creationId xmlns:a16="http://schemas.microsoft.com/office/drawing/2014/main" id="{CC2630BA-6DE6-AA27-306C-1C58259AE7EE}"/>
              </a:ext>
            </a:extLst>
          </p:cNvPr>
          <p:cNvSpPr txBox="1"/>
          <p:nvPr/>
        </p:nvSpPr>
        <p:spPr>
          <a:xfrm>
            <a:off x="471488" y="947112"/>
            <a:ext cx="3052763" cy="205184"/>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554"/>
              </a:lnSpc>
            </a:pPr>
            <a:r>
              <a:rPr lang="en-IN" sz="1400" b="1" dirty="0">
                <a:latin typeface="Calibri" panose="020F0502020204030204" pitchFamily="34" charset="0"/>
                <a:ea typeface="Calibri" panose="020F0502020204030204" pitchFamily="34" charset="0"/>
                <a:cs typeface="Calibri" panose="020F0502020204030204" pitchFamily="34" charset="0"/>
              </a:rPr>
              <a:t>Introducing Our  Team</a:t>
            </a:r>
            <a:endParaRPr lang="en-US" sz="1400" spc="-11" dirty="0">
              <a:solidFill>
                <a:srgbClr val="6E7177">
                  <a:alpha val="10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18" name="Rect">
            <a:extLst>
              <a:ext uri="{FF2B5EF4-FFF2-40B4-BE49-F238E27FC236}">
                <a16:creationId xmlns:a16="http://schemas.microsoft.com/office/drawing/2014/main" id="{DDA166D8-0D59-1D07-9837-C418616A17C2}"/>
              </a:ext>
            </a:extLst>
          </p:cNvPr>
          <p:cNvPicPr>
            <a:picLocks noChangeAspect="1"/>
          </p:cNvPicPr>
          <p:nvPr/>
        </p:nvPicPr>
        <p:blipFill rotWithShape="1">
          <a:blip r:embed="rId10">
            <a:alphaModFix/>
          </a:blip>
          <a:stretch/>
        </p:blipFill>
        <p:spPr>
          <a:xfrm>
            <a:off x="3733800" y="3703647"/>
            <a:ext cx="5067300" cy="1038225"/>
          </a:xfrm>
          <a:prstGeom prst="rect">
            <a:avLst/>
          </a:prstGeom>
        </p:spPr>
      </p:pic>
      <p:pic>
        <p:nvPicPr>
          <p:cNvPr id="19" name="imageNode2">
            <a:extLst>
              <a:ext uri="{FF2B5EF4-FFF2-40B4-BE49-F238E27FC236}">
                <a16:creationId xmlns:a16="http://schemas.microsoft.com/office/drawing/2014/main" id="{BCB8B406-CDC7-5AE4-F241-D906B25B2485}"/>
              </a:ext>
            </a:extLst>
          </p:cNvPr>
          <p:cNvPicPr preferRelativeResize="0">
            <a:picLocks noChangeAspect="1"/>
          </p:cNvPicPr>
          <p:nvPr/>
        </p:nvPicPr>
        <p:blipFill>
          <a:blip r:embed="rId12">
            <a:extLst>
              <a:ext uri="{28A0092B-C50C-407E-A947-70E740481C1C}">
                <a14:useLocalDpi xmlns:a14="http://schemas.microsoft.com/office/drawing/2010/main" val="0"/>
              </a:ext>
            </a:extLst>
          </a:blip>
          <a:srcRect/>
          <a:stretch/>
        </p:blipFill>
        <p:spPr>
          <a:xfrm>
            <a:off x="3886200" y="3865153"/>
            <a:ext cx="733425" cy="715237"/>
          </a:xfrm>
          <a:prstGeom prst="rect">
            <a:avLst/>
          </a:prstGeom>
        </p:spPr>
      </p:pic>
      <p:sp>
        <p:nvSpPr>
          <p:cNvPr id="36" name="Name-0">
            <a:extLst>
              <a:ext uri="{FF2B5EF4-FFF2-40B4-BE49-F238E27FC236}">
                <a16:creationId xmlns:a16="http://schemas.microsoft.com/office/drawing/2014/main" id="{5925C122-4125-FED8-E56F-199AFAACC844}"/>
              </a:ext>
            </a:extLst>
          </p:cNvPr>
          <p:cNvSpPr txBox="1"/>
          <p:nvPr/>
        </p:nvSpPr>
        <p:spPr>
          <a:xfrm>
            <a:off x="4804382" y="2838154"/>
            <a:ext cx="1866900" cy="206275"/>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836"/>
              </a:lnSpc>
            </a:pPr>
            <a:r>
              <a:rPr lang="en-US" sz="1200" spc="-27" dirty="0">
                <a:solidFill>
                  <a:srgbClr val="181C24">
                    <a:alpha val="100000"/>
                  </a:srgbClr>
                </a:solidFill>
                <a:latin typeface="Century"/>
              </a:rPr>
              <a:t>Nikhil Yadav</a:t>
            </a:r>
          </a:p>
        </p:txBody>
      </p:sp>
      <p:pic>
        <p:nvPicPr>
          <p:cNvPr id="37" name="Rect">
            <a:extLst>
              <a:ext uri="{FF2B5EF4-FFF2-40B4-BE49-F238E27FC236}">
                <a16:creationId xmlns:a16="http://schemas.microsoft.com/office/drawing/2014/main" id="{0C34156F-1104-8172-8619-0CDD99605DA5}"/>
              </a:ext>
            </a:extLst>
          </p:cNvPr>
          <p:cNvPicPr>
            <a:picLocks noChangeAspect="1"/>
          </p:cNvPicPr>
          <p:nvPr/>
        </p:nvPicPr>
        <p:blipFill rotWithShape="1">
          <a:blip r:embed="rId7">
            <a:alphaModFix/>
          </a:blip>
          <a:stretch/>
        </p:blipFill>
        <p:spPr>
          <a:xfrm>
            <a:off x="5962691" y="2904689"/>
            <a:ext cx="1038225" cy="114300"/>
          </a:xfrm>
          <a:prstGeom prst="rect">
            <a:avLst/>
          </a:prstGeom>
        </p:spPr>
      </p:pic>
      <p:sp>
        <p:nvSpPr>
          <p:cNvPr id="38" name="Designation-0">
            <a:extLst>
              <a:ext uri="{FF2B5EF4-FFF2-40B4-BE49-F238E27FC236}">
                <a16:creationId xmlns:a16="http://schemas.microsoft.com/office/drawing/2014/main" id="{02FA2642-732F-AF5B-9BF3-EE1A05EE2F1C}"/>
              </a:ext>
            </a:extLst>
          </p:cNvPr>
          <p:cNvSpPr txBox="1"/>
          <p:nvPr/>
        </p:nvSpPr>
        <p:spPr>
          <a:xfrm>
            <a:off x="6036384" y="2855698"/>
            <a:ext cx="976313" cy="69250"/>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IN" sz="450" b="1" dirty="0">
                <a:latin typeface="Calibri" panose="020F0502020204030204" pitchFamily="34" charset="0"/>
                <a:ea typeface="Calibri" panose="020F0502020204030204" pitchFamily="34" charset="0"/>
                <a:cs typeface="Calibri" panose="020F0502020204030204" pitchFamily="34" charset="0"/>
              </a:rPr>
              <a:t>GROUP MEMBER</a:t>
            </a:r>
            <a:endParaRPr lang="en-US" sz="45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Description of a primary heading-0">
            <a:extLst>
              <a:ext uri="{FF2B5EF4-FFF2-40B4-BE49-F238E27FC236}">
                <a16:creationId xmlns:a16="http://schemas.microsoft.com/office/drawing/2014/main" id="{4B3CE24A-7545-8D77-54D1-CF080836A343}"/>
              </a:ext>
            </a:extLst>
          </p:cNvPr>
          <p:cNvSpPr txBox="1"/>
          <p:nvPr/>
        </p:nvSpPr>
        <p:spPr>
          <a:xfrm>
            <a:off x="4804382" y="3071326"/>
            <a:ext cx="3900488" cy="307777"/>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200"/>
              </a:lnSpc>
            </a:pPr>
            <a:r>
              <a:rPr lang="en-US" sz="1000" spc="-8" dirty="0">
                <a:solidFill>
                  <a:srgbClr val="181C24">
                    <a:alpha val="100000"/>
                  </a:srgbClr>
                </a:solidFill>
                <a:latin typeface="Calibri"/>
                <a:ea typeface="Calibri"/>
                <a:cs typeface="Calibri"/>
              </a:rPr>
              <a:t>GU Mail </a:t>
            </a:r>
            <a:r>
              <a:rPr lang="en-IN" sz="1000" spc="-8" dirty="0">
                <a:solidFill>
                  <a:srgbClr val="181C24">
                    <a:alpha val="100000"/>
                  </a:srgbClr>
                </a:solidFill>
                <a:latin typeface="Calibri"/>
                <a:ea typeface="Calibri"/>
                <a:cs typeface="Calibri"/>
              </a:rPr>
              <a:t>I’d : </a:t>
            </a:r>
            <a:r>
              <a:rPr lang="en-IN" sz="1000" spc="-8" dirty="0">
                <a:solidFill>
                  <a:srgbClr val="181C24">
                    <a:alpha val="100000"/>
                  </a:srgbClr>
                </a:solidFill>
                <a:ea typeface="+mn-lt"/>
                <a:cs typeface="+mn-lt"/>
              </a:rPr>
              <a:t>Nikhil.24sece1290173@galgotiasuniversity.ac.in</a:t>
            </a:r>
            <a:endParaRPr lang="en-IN" sz="1000" dirty="0">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a:ea typeface="Calibri"/>
                <a:cs typeface="Calibri"/>
              </a:rPr>
              <a:t>ADMISSION NO. : 24SECE1290173</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Name-0">
            <a:extLst>
              <a:ext uri="{FF2B5EF4-FFF2-40B4-BE49-F238E27FC236}">
                <a16:creationId xmlns:a16="http://schemas.microsoft.com/office/drawing/2014/main" id="{B5A9FB24-668F-4160-D2BB-6E1EB02D6281}"/>
              </a:ext>
            </a:extLst>
          </p:cNvPr>
          <p:cNvSpPr txBox="1"/>
          <p:nvPr/>
        </p:nvSpPr>
        <p:spPr>
          <a:xfrm>
            <a:off x="4731225" y="1699535"/>
            <a:ext cx="1866900" cy="206275"/>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836"/>
              </a:lnSpc>
            </a:pPr>
            <a:r>
              <a:rPr lang="en-US" sz="1200" spc="-27" dirty="0">
                <a:solidFill>
                  <a:srgbClr val="181C24"/>
                </a:solidFill>
                <a:latin typeface="Century"/>
              </a:rPr>
              <a:t>Kunal</a:t>
            </a:r>
          </a:p>
        </p:txBody>
      </p:sp>
      <p:pic>
        <p:nvPicPr>
          <p:cNvPr id="41" name="Rect">
            <a:extLst>
              <a:ext uri="{FF2B5EF4-FFF2-40B4-BE49-F238E27FC236}">
                <a16:creationId xmlns:a16="http://schemas.microsoft.com/office/drawing/2014/main" id="{9F1079FE-5FC9-1D94-68C7-793DD88900F5}"/>
              </a:ext>
            </a:extLst>
          </p:cNvPr>
          <p:cNvPicPr>
            <a:picLocks noChangeAspect="1"/>
          </p:cNvPicPr>
          <p:nvPr/>
        </p:nvPicPr>
        <p:blipFill rotWithShape="1">
          <a:blip r:embed="rId7">
            <a:alphaModFix/>
          </a:blip>
          <a:stretch/>
        </p:blipFill>
        <p:spPr>
          <a:xfrm>
            <a:off x="6107409" y="1757999"/>
            <a:ext cx="1038225" cy="114300"/>
          </a:xfrm>
          <a:prstGeom prst="rect">
            <a:avLst/>
          </a:prstGeom>
        </p:spPr>
      </p:pic>
      <p:sp>
        <p:nvSpPr>
          <p:cNvPr id="42" name="Designation-0">
            <a:extLst>
              <a:ext uri="{FF2B5EF4-FFF2-40B4-BE49-F238E27FC236}">
                <a16:creationId xmlns:a16="http://schemas.microsoft.com/office/drawing/2014/main" id="{74A6D8B1-7CCD-CE8A-3D1B-0F3363AAB12F}"/>
              </a:ext>
            </a:extLst>
          </p:cNvPr>
          <p:cNvSpPr txBox="1"/>
          <p:nvPr/>
        </p:nvSpPr>
        <p:spPr>
          <a:xfrm>
            <a:off x="6178383" y="1744254"/>
            <a:ext cx="976313" cy="69250"/>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IN" sz="450" b="1" dirty="0">
                <a:latin typeface="Calibri" panose="020F0502020204030204" pitchFamily="34" charset="0"/>
                <a:ea typeface="Calibri" panose="020F0502020204030204" pitchFamily="34" charset="0"/>
                <a:cs typeface="Calibri" panose="020F0502020204030204" pitchFamily="34" charset="0"/>
              </a:rPr>
              <a:t>GROUP MEMBER</a:t>
            </a:r>
            <a:endParaRPr lang="en-US" sz="45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Description of a primary heading-0">
            <a:extLst>
              <a:ext uri="{FF2B5EF4-FFF2-40B4-BE49-F238E27FC236}">
                <a16:creationId xmlns:a16="http://schemas.microsoft.com/office/drawing/2014/main" id="{C9B15C5C-2C69-E48F-8198-D42ABFBBF23B}"/>
              </a:ext>
            </a:extLst>
          </p:cNvPr>
          <p:cNvSpPr txBox="1"/>
          <p:nvPr/>
        </p:nvSpPr>
        <p:spPr>
          <a:xfrm>
            <a:off x="4731225" y="1932707"/>
            <a:ext cx="3900488" cy="307777"/>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200"/>
              </a:lnSpc>
            </a:pPr>
            <a:r>
              <a:rPr lang="en-US" sz="1000" spc="-8" dirty="0">
                <a:solidFill>
                  <a:srgbClr val="181C24">
                    <a:alpha val="100000"/>
                  </a:srgbClr>
                </a:solidFill>
                <a:latin typeface="Calibri"/>
                <a:ea typeface="Calibri"/>
                <a:cs typeface="Calibri"/>
              </a:rPr>
              <a:t>GU Mail </a:t>
            </a:r>
            <a:r>
              <a:rPr lang="en-IN" sz="1000" spc="-8" dirty="0">
                <a:solidFill>
                  <a:srgbClr val="181C24">
                    <a:alpha val="100000"/>
                  </a:srgbClr>
                </a:solidFill>
                <a:latin typeface="Calibri"/>
                <a:ea typeface="Calibri"/>
                <a:cs typeface="Calibri"/>
              </a:rPr>
              <a:t>I’d : </a:t>
            </a:r>
            <a:r>
              <a:rPr lang="en-IN" sz="1000" spc="-8" dirty="0">
                <a:solidFill>
                  <a:srgbClr val="181C24">
                    <a:alpha val="100000"/>
                  </a:srgbClr>
                </a:solidFill>
                <a:ea typeface="+mn-lt"/>
                <a:cs typeface="+mn-lt"/>
              </a:rPr>
              <a:t>Kunal.24sece1290082@galgotiasuniversity.ac.in</a:t>
            </a:r>
            <a:endParaRPr lang="en-IN" sz="1000" dirty="0">
              <a:latin typeface="Calibri"/>
              <a:ea typeface="Calibri"/>
              <a:cs typeface="Calibri"/>
            </a:endParaRPr>
          </a:p>
          <a:p>
            <a:pPr>
              <a:lnSpc>
                <a:spcPts val="1200"/>
              </a:lnSpc>
            </a:pPr>
            <a:r>
              <a:rPr lang="en-IN" sz="1000" spc="-8" dirty="0">
                <a:solidFill>
                  <a:srgbClr val="181C24">
                    <a:alpha val="100000"/>
                  </a:srgbClr>
                </a:solidFill>
                <a:latin typeface="Calibri"/>
                <a:ea typeface="Calibri"/>
                <a:cs typeface="Calibri"/>
              </a:rPr>
              <a:t>ADMISSION NO. : </a:t>
            </a:r>
            <a:r>
              <a:rPr lang="en-IN" sz="1000" spc="-8" dirty="0">
                <a:solidFill>
                  <a:srgbClr val="181C24">
                    <a:alpha val="100000"/>
                  </a:srgbClr>
                </a:solidFill>
                <a:latin typeface="Arial"/>
                <a:ea typeface="Calibri"/>
                <a:cs typeface="Arial"/>
              </a:rPr>
              <a:t>24sece1290082</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Name-0">
            <a:extLst>
              <a:ext uri="{FF2B5EF4-FFF2-40B4-BE49-F238E27FC236}">
                <a16:creationId xmlns:a16="http://schemas.microsoft.com/office/drawing/2014/main" id="{4BE9C1FA-0099-2E8A-72B9-E1568B673316}"/>
              </a:ext>
            </a:extLst>
          </p:cNvPr>
          <p:cNvSpPr txBox="1"/>
          <p:nvPr/>
        </p:nvSpPr>
        <p:spPr>
          <a:xfrm>
            <a:off x="4857751" y="3926332"/>
            <a:ext cx="1866900" cy="437107"/>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836"/>
              </a:lnSpc>
            </a:pPr>
            <a:r>
              <a:rPr lang="en-US" sz="1200" spc="-27" dirty="0">
                <a:solidFill>
                  <a:srgbClr val="181C24">
                    <a:alpha val="100000"/>
                  </a:srgbClr>
                </a:solidFill>
                <a:latin typeface="Century"/>
              </a:rPr>
              <a:t>Yash Garg</a:t>
            </a:r>
            <a:endParaRPr lang="en-US" sz="1200" spc="-27" dirty="0">
              <a:solidFill>
                <a:srgbClr val="181C24">
                  <a:alpha val="100000"/>
                </a:srgbClr>
              </a:solidFill>
              <a:latin typeface="Century" panose="02040604050505020304" pitchFamily="18" charset="0"/>
            </a:endParaRPr>
          </a:p>
          <a:p>
            <a:pPr>
              <a:lnSpc>
                <a:spcPts val="1836"/>
              </a:lnSpc>
            </a:pPr>
            <a:endParaRPr lang="en-US" sz="1200" spc="-27" dirty="0">
              <a:solidFill>
                <a:srgbClr val="181C24">
                  <a:alpha val="100000"/>
                </a:srgbClr>
              </a:solidFill>
              <a:latin typeface="Century" panose="02040604050505020304" pitchFamily="18" charset="0"/>
            </a:endParaRPr>
          </a:p>
        </p:txBody>
      </p:sp>
      <p:pic>
        <p:nvPicPr>
          <p:cNvPr id="45" name="Rect">
            <a:extLst>
              <a:ext uri="{FF2B5EF4-FFF2-40B4-BE49-F238E27FC236}">
                <a16:creationId xmlns:a16="http://schemas.microsoft.com/office/drawing/2014/main" id="{828B1058-3C7B-DC54-1F39-317FF6C7B0F9}"/>
              </a:ext>
            </a:extLst>
          </p:cNvPr>
          <p:cNvPicPr>
            <a:picLocks noChangeAspect="1"/>
          </p:cNvPicPr>
          <p:nvPr/>
        </p:nvPicPr>
        <p:blipFill rotWithShape="1">
          <a:blip r:embed="rId7">
            <a:alphaModFix/>
          </a:blip>
          <a:stretch/>
        </p:blipFill>
        <p:spPr>
          <a:xfrm>
            <a:off x="6318997" y="3992867"/>
            <a:ext cx="1038225" cy="114300"/>
          </a:xfrm>
          <a:prstGeom prst="rect">
            <a:avLst/>
          </a:prstGeom>
        </p:spPr>
      </p:pic>
      <p:sp>
        <p:nvSpPr>
          <p:cNvPr id="46" name="Designation-0">
            <a:extLst>
              <a:ext uri="{FF2B5EF4-FFF2-40B4-BE49-F238E27FC236}">
                <a16:creationId xmlns:a16="http://schemas.microsoft.com/office/drawing/2014/main" id="{9861B168-BF9C-E843-0D88-A6B033D844D3}"/>
              </a:ext>
            </a:extLst>
          </p:cNvPr>
          <p:cNvSpPr txBox="1"/>
          <p:nvPr/>
        </p:nvSpPr>
        <p:spPr>
          <a:xfrm>
            <a:off x="6385591" y="3939394"/>
            <a:ext cx="976313" cy="69250"/>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IN" sz="450" b="1" dirty="0">
                <a:latin typeface="Calibri" panose="020F0502020204030204" pitchFamily="34" charset="0"/>
                <a:ea typeface="Calibri" panose="020F0502020204030204" pitchFamily="34" charset="0"/>
                <a:cs typeface="Calibri" panose="020F0502020204030204" pitchFamily="34" charset="0"/>
              </a:rPr>
              <a:t>GROUP MEMBER</a:t>
            </a:r>
            <a:endParaRPr lang="en-US" sz="450" spc="-9" dirty="0">
              <a:solidFill>
                <a:srgbClr val="B2B4B9">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7" name="Description of a primary heading-0">
            <a:extLst>
              <a:ext uri="{FF2B5EF4-FFF2-40B4-BE49-F238E27FC236}">
                <a16:creationId xmlns:a16="http://schemas.microsoft.com/office/drawing/2014/main" id="{11CC16CC-BD1C-F18A-CAA2-735E2CD4FA2A}"/>
              </a:ext>
            </a:extLst>
          </p:cNvPr>
          <p:cNvSpPr txBox="1"/>
          <p:nvPr/>
        </p:nvSpPr>
        <p:spPr>
          <a:xfrm>
            <a:off x="4857751" y="4159504"/>
            <a:ext cx="3900488" cy="307777"/>
          </a:xfrm>
          <a:prstGeom prst="rect">
            <a:avLst/>
          </a:prstGeom>
          <a:noFill/>
        </p:spPr>
        <p:txBody>
          <a:bodyPr vertOverflow="clip" horzOverflow="clip"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nSpc>
                <a:spcPts val="1200"/>
              </a:lnSpc>
            </a:pPr>
            <a:r>
              <a:rPr lang="en-US" sz="1000" spc="-8" dirty="0">
                <a:solidFill>
                  <a:srgbClr val="181C24">
                    <a:alpha val="100000"/>
                  </a:srgbClr>
                </a:solidFill>
                <a:latin typeface="Calibri"/>
                <a:ea typeface="Calibri"/>
                <a:cs typeface="Calibri"/>
              </a:rPr>
              <a:t>GU Mail </a:t>
            </a:r>
            <a:r>
              <a:rPr lang="en-IN" sz="1000" spc="-8" dirty="0">
                <a:solidFill>
                  <a:srgbClr val="181C24">
                    <a:alpha val="100000"/>
                  </a:srgbClr>
                </a:solidFill>
                <a:latin typeface="Calibri"/>
                <a:ea typeface="Calibri"/>
                <a:cs typeface="Calibri"/>
              </a:rPr>
              <a:t>I’d : </a:t>
            </a:r>
            <a:r>
              <a:rPr lang="en-IN" sz="1000" spc="-8" dirty="0">
                <a:solidFill>
                  <a:srgbClr val="181C24">
                    <a:alpha val="100000"/>
                  </a:srgbClr>
                </a:solidFill>
                <a:ea typeface="+mn-lt"/>
                <a:cs typeface="+mn-lt"/>
              </a:rPr>
              <a:t>yash.24sece1290085@galgotiasuniversity.ac.in</a:t>
            </a:r>
            <a:endParaRPr lang="en-IN" sz="1000" spc="-8" dirty="0">
              <a:solidFill>
                <a:srgbClr val="181C24"/>
              </a:solidFill>
              <a:latin typeface="Calibri" panose="020F0502020204030204" pitchFamily="34" charset="0"/>
              <a:ea typeface="Calibri" panose="020F0502020204030204" pitchFamily="34" charset="0"/>
              <a:cs typeface="Calibri" panose="020F0502020204030204" pitchFamily="34" charset="0"/>
            </a:endParaRPr>
          </a:p>
          <a:p>
            <a:pPr>
              <a:lnSpc>
                <a:spcPts val="1200"/>
              </a:lnSpc>
            </a:pPr>
            <a:r>
              <a:rPr lang="en-IN" sz="1000" spc="-8" dirty="0">
                <a:solidFill>
                  <a:srgbClr val="181C24">
                    <a:alpha val="100000"/>
                  </a:srgbClr>
                </a:solidFill>
                <a:latin typeface="Calibri"/>
                <a:ea typeface="Calibri"/>
                <a:cs typeface="Calibri"/>
              </a:rPr>
              <a:t>ADMISSION NO. : 24SECE1290085</a:t>
            </a:r>
            <a:endParaRPr lang="en-US" sz="1000" spc="-8" dirty="0">
              <a:solidFill>
                <a:srgbClr val="181C24">
                  <a:alpha val="100000"/>
                </a:srgb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5630018"/>
      </p:ext>
    </p:extLst>
  </p:cSld>
  <p:clrMapOvr>
    <a:masterClrMapping/>
  </p:clrMapOvr>
  <mc:AlternateContent xmlns:mc="http://schemas.openxmlformats.org/markup-compatibility/2006">
    <mc:Choice xmlns:p14="http://schemas.microsoft.com/office/powerpoint/2010/main" Requires="p14">
      <p:transition spd="med" p14:dur="700" advClick="0">
        <p:push dir="u"/>
      </p:transition>
    </mc:Choice>
    <mc:Fallback>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200"/>
                                        <p:tgtEl>
                                          <p:spTgt spid="45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45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200"/>
                                        <p:tgtEl>
                                          <p:spTgt spid="458"/>
                                        </p:tgtEl>
                                      </p:cBhvr>
                                    </p:animEffect>
                                  </p:childTnLst>
                                </p:cTn>
                              </p:par>
                              <p:par>
                                <p:cTn id="13" presetID="64" presetClass="path" presetSubtype="0" accel="50000" decel="50000" fill="hold" nodeType="withEffect">
                                  <p:stCondLst>
                                    <p:cond delay="0"/>
                                  </p:stCondLst>
                                  <p:childTnLst>
                                    <p:animMotion origin="layout" path="M -1.9550323E-06 0.07407696 L -1.9550323E-06 2.8822158E-06 E" pathEditMode="relative" ptsTypes="">
                                      <p:cBhvr>
                                        <p:cTn id="14" dur="1200" fill="hold"/>
                                        <p:tgtEl>
                                          <p:spTgt spid="458"/>
                                        </p:tgtEl>
                                        <p:attrNameLst>
                                          <p:attrName>ppt_x</p:attrName>
                                          <p:attrName>ppt_y</p:attrName>
                                        </p:attrNameLst>
                                      </p:cBhvr>
                                    </p:animMotion>
                                  </p:childTnLst>
                                </p:cTn>
                              </p:par>
                              <p:par>
                                <p:cTn id="15" presetID="10" presetClass="entr" presetSubtype="0" accel="50000" decel="50000" fill="hold" nodeType="withEffect">
                                  <p:stCondLst>
                                    <p:cond delay="1000"/>
                                  </p:stCondLst>
                                  <p:childTnLst>
                                    <p:set>
                                      <p:cBhvr>
                                        <p:cTn id="16" dur="1" fill="hold">
                                          <p:stCondLst>
                                            <p:cond delay="0"/>
                                          </p:stCondLst>
                                        </p:cTn>
                                        <p:tgtEl>
                                          <p:spTgt spid="460"/>
                                        </p:tgtEl>
                                        <p:attrNameLst>
                                          <p:attrName>style.visibility</p:attrName>
                                        </p:attrNameLst>
                                      </p:cBhvr>
                                      <p:to>
                                        <p:strVal val="visible"/>
                                      </p:to>
                                    </p:set>
                                    <p:animEffect transition="in" filter="fade">
                                      <p:cBhvr>
                                        <p:cTn id="17" dur="1000"/>
                                        <p:tgtEl>
                                          <p:spTgt spid="460"/>
                                        </p:tgtEl>
                                      </p:cBhvr>
                                    </p:animEffect>
                                  </p:childTnLst>
                                </p:cTn>
                              </p:par>
                              <p:par>
                                <p:cTn id="18" presetID="64" presetClass="path" presetSubtype="0" accel="50000" decel="50000" fill="hold" nodeType="withEffect">
                                  <p:stCondLst>
                                    <p:cond delay="1000"/>
                                  </p:stCondLst>
                                  <p:childTnLst>
                                    <p:animMotion origin="layout" path="M 0 0.046296295 L 0 0 E" pathEditMode="relative" ptsTypes="">
                                      <p:cBhvr>
                                        <p:cTn id="19" dur="1000" fill="hold"/>
                                        <p:tgtEl>
                                          <p:spTgt spid="460"/>
                                        </p:tgtEl>
                                        <p:attrNameLst>
                                          <p:attrName>ppt_x</p:attrName>
                                          <p:attrName>ppt_y</p:attrName>
                                        </p:attrNameLst>
                                      </p:cBhvr>
                                    </p:animMotion>
                                  </p:childTnLst>
                                </p:cTn>
                              </p:par>
                              <p:par>
                                <p:cTn id="20" presetID="10" presetClass="entr" presetSubtype="0" accel="50000" decel="50000" fill="hold" nodeType="withEffect">
                                  <p:stCondLst>
                                    <p:cond delay="1000"/>
                                  </p:stCondLst>
                                  <p:childTnLst>
                                    <p:set>
                                      <p:cBhvr>
                                        <p:cTn id="21" dur="1" fill="hold">
                                          <p:stCondLst>
                                            <p:cond delay="0"/>
                                          </p:stCondLst>
                                        </p:cTn>
                                        <p:tgtEl>
                                          <p:spTgt spid="462"/>
                                        </p:tgtEl>
                                        <p:attrNameLst>
                                          <p:attrName>style.visibility</p:attrName>
                                        </p:attrNameLst>
                                      </p:cBhvr>
                                      <p:to>
                                        <p:strVal val="visible"/>
                                      </p:to>
                                    </p:set>
                                    <p:animEffect transition="in" filter="fade">
                                      <p:cBhvr>
                                        <p:cTn id="22" dur="1000"/>
                                        <p:tgtEl>
                                          <p:spTgt spid="462"/>
                                        </p:tgtEl>
                                      </p:cBhvr>
                                    </p:animEffect>
                                  </p:childTnLst>
                                </p:cTn>
                              </p:par>
                              <p:par>
                                <p:cTn id="23" presetID="64" presetClass="path" presetSubtype="0" accel="50000" decel="50000" fill="hold" nodeType="withEffect">
                                  <p:stCondLst>
                                    <p:cond delay="1000"/>
                                  </p:stCondLst>
                                  <p:childTnLst>
                                    <p:animMotion origin="layout" path="M 0 0.046296295 L 0 0 E" pathEditMode="relative" ptsTypes="">
                                      <p:cBhvr>
                                        <p:cTn id="24" dur="1000" fill="hold"/>
                                        <p:tgtEl>
                                          <p:spTgt spid="462"/>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464"/>
                                        </p:tgtEl>
                                        <p:attrNameLst>
                                          <p:attrName>style.visibility</p:attrName>
                                        </p:attrNameLst>
                                      </p:cBhvr>
                                      <p:to>
                                        <p:strVal val="visible"/>
                                      </p:to>
                                    </p:set>
                                    <p:animEffect transition="in" filter="fade">
                                      <p:cBhvr>
                                        <p:cTn id="27" dur="1000"/>
                                        <p:tgtEl>
                                          <p:spTgt spid="464"/>
                                        </p:tgtEl>
                                      </p:cBhvr>
                                    </p:animEffect>
                                  </p:childTnLst>
                                </p:cTn>
                              </p:par>
                              <p:par>
                                <p:cTn id="28" presetID="64" presetClass="path" presetSubtype="0" accel="50000" decel="50000" fill="hold" nodeType="withEffect">
                                  <p:stCondLst>
                                    <p:cond delay="1000"/>
                                  </p:stCondLst>
                                  <p:childTnLst>
                                    <p:animMotion origin="layout" path="M 1.9391377E-06 0.046298612 L 1.9391377E-06 2.3170753E-06 E" pathEditMode="relative" ptsTypes="">
                                      <p:cBhvr>
                                        <p:cTn id="29" dur="1000" fill="hold"/>
                                        <p:tgtEl>
                                          <p:spTgt spid="464"/>
                                        </p:tgtEl>
                                        <p:attrNameLst>
                                          <p:attrName>ppt_x</p:attrName>
                                          <p:attrName>ppt_y</p:attrName>
                                        </p:attrNameLst>
                                      </p:cBhvr>
                                    </p:animMotion>
                                  </p:childTnLst>
                                </p:cTn>
                              </p:par>
                              <p:par>
                                <p:cTn id="30" presetID="10" presetClass="entr" presetSubtype="0" accel="50000" decel="50000" fill="hold" nodeType="withEffect">
                                  <p:stCondLst>
                                    <p:cond delay="1000"/>
                                  </p:stCondLst>
                                  <p:childTnLst>
                                    <p:set>
                                      <p:cBhvr>
                                        <p:cTn id="31" dur="1" fill="hold">
                                          <p:stCondLst>
                                            <p:cond delay="0"/>
                                          </p:stCondLst>
                                        </p:cTn>
                                        <p:tgtEl>
                                          <p:spTgt spid="466"/>
                                        </p:tgtEl>
                                        <p:attrNameLst>
                                          <p:attrName>style.visibility</p:attrName>
                                        </p:attrNameLst>
                                      </p:cBhvr>
                                      <p:to>
                                        <p:strVal val="visible"/>
                                      </p:to>
                                    </p:set>
                                    <p:animEffect transition="in" filter="fade">
                                      <p:cBhvr>
                                        <p:cTn id="32" dur="1000"/>
                                        <p:tgtEl>
                                          <p:spTgt spid="466"/>
                                        </p:tgtEl>
                                      </p:cBhvr>
                                    </p:animEffect>
                                  </p:childTnLst>
                                </p:cTn>
                              </p:par>
                              <p:par>
                                <p:cTn id="33" presetID="64" presetClass="path" presetSubtype="0" accel="50000" decel="50000" fill="hold" nodeType="withEffect">
                                  <p:stCondLst>
                                    <p:cond delay="1000"/>
                                  </p:stCondLst>
                                  <p:childTnLst>
                                    <p:animMotion origin="layout" path="M 3.1789145E-07 0.046297453 L 3.1789145E-07 1.1585377E-06 E" pathEditMode="relative" ptsTypes="">
                                      <p:cBhvr>
                                        <p:cTn id="34" dur="1000" fill="hold"/>
                                        <p:tgtEl>
                                          <p:spTgt spid="466"/>
                                        </p:tgtEl>
                                        <p:attrNameLst>
                                          <p:attrName>ppt_x</p:attrName>
                                          <p:attrName>ppt_y</p:attrName>
                                        </p:attrNameLst>
                                      </p:cBhvr>
                                    </p:animMotion>
                                  </p:childTnLst>
                                </p:cTn>
                              </p:par>
                              <p:par>
                                <p:cTn id="35" presetID="10" presetClass="entr" presetSubtype="0" accel="50000" decel="50000" fill="hold" nodeType="withEffect">
                                  <p:stCondLst>
                                    <p:cond delay="1000"/>
                                  </p:stCondLst>
                                  <p:childTnLst>
                                    <p:set>
                                      <p:cBhvr>
                                        <p:cTn id="36" dur="1" fill="hold">
                                          <p:stCondLst>
                                            <p:cond delay="0"/>
                                          </p:stCondLst>
                                        </p:cTn>
                                        <p:tgtEl>
                                          <p:spTgt spid="468"/>
                                        </p:tgtEl>
                                        <p:attrNameLst>
                                          <p:attrName>style.visibility</p:attrName>
                                        </p:attrNameLst>
                                      </p:cBhvr>
                                      <p:to>
                                        <p:strVal val="visible"/>
                                      </p:to>
                                    </p:set>
                                    <p:animEffect transition="in" filter="fade">
                                      <p:cBhvr>
                                        <p:cTn id="37" dur="1000"/>
                                        <p:tgtEl>
                                          <p:spTgt spid="468"/>
                                        </p:tgtEl>
                                      </p:cBhvr>
                                    </p:animEffect>
                                  </p:childTnLst>
                                </p:cTn>
                              </p:par>
                              <p:par>
                                <p:cTn id="38" presetID="64" presetClass="path" presetSubtype="0" accel="50000" decel="50000" fill="hold" nodeType="withEffect">
                                  <p:stCondLst>
                                    <p:cond delay="1000"/>
                                  </p:stCondLst>
                                  <p:childTnLst>
                                    <p:animMotion origin="layout" path="M 3.1789145E-07 0.046297453 L 3.1789145E-07 1.1585377E-06 E" pathEditMode="relative" ptsTypes="">
                                      <p:cBhvr>
                                        <p:cTn id="39" dur="1000" fill="hold"/>
                                        <p:tgtEl>
                                          <p:spTgt spid="468"/>
                                        </p:tgtEl>
                                        <p:attrNameLst>
                                          <p:attrName>ppt_x</p:attrName>
                                          <p:attrName>ppt_y</p:attrName>
                                        </p:attrNameLst>
                                      </p:cBhvr>
                                    </p:animMotion>
                                  </p:childTnLst>
                                </p:cTn>
                              </p:par>
                              <p:par>
                                <p:cTn id="40" presetID="10" presetClass="entr" presetSubtype="0" accel="50000" decel="50000" fill="hold" nodeType="withEffect">
                                  <p:stCondLst>
                                    <p:cond delay="1140"/>
                                  </p:stCondLst>
                                  <p:childTnLst>
                                    <p:set>
                                      <p:cBhvr>
                                        <p:cTn id="41" dur="1" fill="hold">
                                          <p:stCondLst>
                                            <p:cond delay="0"/>
                                          </p:stCondLst>
                                        </p:cTn>
                                        <p:tgtEl>
                                          <p:spTgt spid="470"/>
                                        </p:tgtEl>
                                        <p:attrNameLst>
                                          <p:attrName>style.visibility</p:attrName>
                                        </p:attrNameLst>
                                      </p:cBhvr>
                                      <p:to>
                                        <p:strVal val="visible"/>
                                      </p:to>
                                    </p:set>
                                    <p:animEffect transition="in" filter="fade">
                                      <p:cBhvr>
                                        <p:cTn id="42" dur="1000"/>
                                        <p:tgtEl>
                                          <p:spTgt spid="470"/>
                                        </p:tgtEl>
                                      </p:cBhvr>
                                    </p:animEffect>
                                  </p:childTnLst>
                                </p:cTn>
                              </p:par>
                              <p:par>
                                <p:cTn id="43" presetID="64" presetClass="path" presetSubtype="0" accel="50000" decel="50000" fill="hold" nodeType="withEffect">
                                  <p:stCondLst>
                                    <p:cond delay="1140"/>
                                  </p:stCondLst>
                                  <p:childTnLst>
                                    <p:animMotion origin="layout" path="M 1.9391377E-06 0.04629224 L 1.9391377E-06 -4.054882E-06 E" pathEditMode="relative" ptsTypes="">
                                      <p:cBhvr>
                                        <p:cTn id="44" dur="1000" fill="hold"/>
                                        <p:tgtEl>
                                          <p:spTgt spid="470"/>
                                        </p:tgtEl>
                                        <p:attrNameLst>
                                          <p:attrName>ppt_x</p:attrName>
                                          <p:attrName>ppt_y</p:attrName>
                                        </p:attrNameLst>
                                      </p:cBhvr>
                                    </p:animMotion>
                                  </p:childTnLst>
                                </p:cTn>
                              </p:par>
                              <p:par>
                                <p:cTn id="45" presetID="10" presetClass="entr" presetSubtype="0" accel="50000" decel="50000" fill="hold" nodeType="withEffect">
                                  <p:stCondLst>
                                    <p:cond delay="1140"/>
                                  </p:stCondLst>
                                  <p:childTnLst>
                                    <p:set>
                                      <p:cBhvr>
                                        <p:cTn id="46" dur="1" fill="hold">
                                          <p:stCondLst>
                                            <p:cond delay="0"/>
                                          </p:stCondLst>
                                        </p:cTn>
                                        <p:tgtEl>
                                          <p:spTgt spid="472"/>
                                        </p:tgtEl>
                                        <p:attrNameLst>
                                          <p:attrName>style.visibility</p:attrName>
                                        </p:attrNameLst>
                                      </p:cBhvr>
                                      <p:to>
                                        <p:strVal val="visible"/>
                                      </p:to>
                                    </p:set>
                                    <p:animEffect transition="in" filter="fade">
                                      <p:cBhvr>
                                        <p:cTn id="47" dur="1000"/>
                                        <p:tgtEl>
                                          <p:spTgt spid="472"/>
                                        </p:tgtEl>
                                      </p:cBhvr>
                                    </p:animEffect>
                                  </p:childTnLst>
                                </p:cTn>
                              </p:par>
                              <p:par>
                                <p:cTn id="48" presetID="64" presetClass="path" presetSubtype="0" accel="50000" decel="50000" fill="hold" nodeType="withEffect">
                                  <p:stCondLst>
                                    <p:cond delay="1140"/>
                                  </p:stCondLst>
                                  <p:childTnLst>
                                    <p:animMotion origin="layout" path="M 0 0.04629977 L 0 3.475613E-06 E" pathEditMode="relative" ptsTypes="">
                                      <p:cBhvr>
                                        <p:cTn id="49" dur="1000" fill="hold"/>
                                        <p:tgtEl>
                                          <p:spTgt spid="472"/>
                                        </p:tgtEl>
                                        <p:attrNameLst>
                                          <p:attrName>ppt_x</p:attrName>
                                          <p:attrName>ppt_y</p:attrName>
                                        </p:attrNameLst>
                                      </p:cBhvr>
                                    </p:animMotion>
                                  </p:childTnLst>
                                </p:cTn>
                              </p:par>
                              <p:par>
                                <p:cTn id="50" presetID="10" presetClass="entr" presetSubtype="0" accel="50000" decel="50000" fill="hold" nodeType="withEffect">
                                  <p:stCondLst>
                                    <p:cond delay="1140"/>
                                  </p:stCondLst>
                                  <p:childTnLst>
                                    <p:set>
                                      <p:cBhvr>
                                        <p:cTn id="51" dur="1" fill="hold">
                                          <p:stCondLst>
                                            <p:cond delay="0"/>
                                          </p:stCondLst>
                                        </p:cTn>
                                        <p:tgtEl>
                                          <p:spTgt spid="474"/>
                                        </p:tgtEl>
                                        <p:attrNameLst>
                                          <p:attrName>style.visibility</p:attrName>
                                        </p:attrNameLst>
                                      </p:cBhvr>
                                      <p:to>
                                        <p:strVal val="visible"/>
                                      </p:to>
                                    </p:set>
                                    <p:animEffect transition="in" filter="fade">
                                      <p:cBhvr>
                                        <p:cTn id="52" dur="1000"/>
                                        <p:tgtEl>
                                          <p:spTgt spid="474"/>
                                        </p:tgtEl>
                                      </p:cBhvr>
                                    </p:animEffect>
                                  </p:childTnLst>
                                </p:cTn>
                              </p:par>
                              <p:par>
                                <p:cTn id="53" presetID="64" presetClass="path" presetSubtype="0" accel="50000" decel="50000" fill="hold" nodeType="withEffect">
                                  <p:stCondLst>
                                    <p:cond delay="1140"/>
                                  </p:stCondLst>
                                  <p:childTnLst>
                                    <p:animMotion origin="layout" path="M 0 0.04629977 L 0 3.475613E-06 E" pathEditMode="relative" ptsTypes="">
                                      <p:cBhvr>
                                        <p:cTn id="54" dur="1000" fill="hold"/>
                                        <p:tgtEl>
                                          <p:spTgt spid="474"/>
                                        </p:tgtEl>
                                        <p:attrNameLst>
                                          <p:attrName>ppt_x</p:attrName>
                                          <p:attrName>ppt_y</p:attrName>
                                        </p:attrNameLst>
                                      </p:cBhvr>
                                    </p:animMotion>
                                  </p:childTnLst>
                                </p:cTn>
                              </p:par>
                              <p:par>
                                <p:cTn id="55" presetID="10" presetClass="entr" presetSubtype="0" accel="50000" decel="50000" fill="hold" nodeType="withEffect">
                                  <p:stCondLst>
                                    <p:cond delay="1280"/>
                                  </p:stCondLst>
                                  <p:childTnLst>
                                    <p:set>
                                      <p:cBhvr>
                                        <p:cTn id="56" dur="1" fill="hold">
                                          <p:stCondLst>
                                            <p:cond delay="0"/>
                                          </p:stCondLst>
                                        </p:cTn>
                                        <p:tgtEl>
                                          <p:spTgt spid="484"/>
                                        </p:tgtEl>
                                        <p:attrNameLst>
                                          <p:attrName>style.visibility</p:attrName>
                                        </p:attrNameLst>
                                      </p:cBhvr>
                                      <p:to>
                                        <p:strVal val="visible"/>
                                      </p:to>
                                    </p:set>
                                    <p:animEffect transition="in" filter="fade">
                                      <p:cBhvr>
                                        <p:cTn id="57" dur="1000"/>
                                        <p:tgtEl>
                                          <p:spTgt spid="484"/>
                                        </p:tgtEl>
                                      </p:cBhvr>
                                    </p:animEffect>
                                  </p:childTnLst>
                                </p:cTn>
                              </p:par>
                              <p:par>
                                <p:cTn id="58" presetID="64" presetClass="path" presetSubtype="0" accel="50000" decel="50000" fill="hold" nodeType="withEffect">
                                  <p:stCondLst>
                                    <p:cond delay="1280"/>
                                  </p:stCondLst>
                                  <p:childTnLst>
                                    <p:animMotion origin="layout" path="M 0 0.046293978 L 0 -2.3170753E-06 E" pathEditMode="relative" ptsTypes="">
                                      <p:cBhvr>
                                        <p:cTn id="59" dur="1000" fill="hold"/>
                                        <p:tgtEl>
                                          <p:spTgt spid="484"/>
                                        </p:tgtEl>
                                        <p:attrNameLst>
                                          <p:attrName>ppt_x</p:attrName>
                                          <p:attrName>ppt_y</p:attrName>
                                        </p:attrNameLst>
                                      </p:cBhvr>
                                    </p:animMotion>
                                  </p:childTnLst>
                                </p:cTn>
                              </p:par>
                              <p:par>
                                <p:cTn id="60" presetID="10" presetClass="entr" presetSubtype="0" accel="50000" decel="50000" fill="hold" nodeType="withEffect">
                                  <p:stCondLst>
                                    <p:cond delay="1280"/>
                                  </p:stCondLst>
                                  <p:childTnLst>
                                    <p:set>
                                      <p:cBhvr>
                                        <p:cTn id="61" dur="1" fill="hold">
                                          <p:stCondLst>
                                            <p:cond delay="0"/>
                                          </p:stCondLst>
                                        </p:cTn>
                                        <p:tgtEl>
                                          <p:spTgt spid="486"/>
                                        </p:tgtEl>
                                        <p:attrNameLst>
                                          <p:attrName>style.visibility</p:attrName>
                                        </p:attrNameLst>
                                      </p:cBhvr>
                                      <p:to>
                                        <p:strVal val="visible"/>
                                      </p:to>
                                    </p:set>
                                    <p:animEffect transition="in" filter="fade">
                                      <p:cBhvr>
                                        <p:cTn id="62" dur="1000"/>
                                        <p:tgtEl>
                                          <p:spTgt spid="486"/>
                                        </p:tgtEl>
                                      </p:cBhvr>
                                    </p:animEffect>
                                  </p:childTnLst>
                                </p:cTn>
                              </p:par>
                              <p:par>
                                <p:cTn id="63" presetID="64" presetClass="path" presetSubtype="0" accel="50000" decel="50000" fill="hold" nodeType="withEffect">
                                  <p:stCondLst>
                                    <p:cond delay="1280"/>
                                  </p:stCondLst>
                                  <p:childTnLst>
                                    <p:animMotion origin="layout" path="M 0 0.046293978 L 0 -2.3170753E-06 E" pathEditMode="relative" ptsTypes="">
                                      <p:cBhvr>
                                        <p:cTn id="64" dur="1000" fill="hold"/>
                                        <p:tgtEl>
                                          <p:spTgt spid="486"/>
                                        </p:tgtEl>
                                        <p:attrNameLst>
                                          <p:attrName>ppt_x</p:attrName>
                                          <p:attrName>ppt_y</p:attrName>
                                        </p:attrNameLst>
                                      </p:cBhvr>
                                    </p:animMotion>
                                  </p:childTnLst>
                                </p:cTn>
                              </p:par>
                              <p:par>
                                <p:cTn id="65" presetID="10" presetClass="entr" presetSubtype="0" accel="50000" decel="50000" fill="hold" nodeType="withEffect">
                                  <p:stCondLst>
                                    <p:cond delay="300"/>
                                  </p:stCondLst>
                                  <p:childTnLst>
                                    <p:set>
                                      <p:cBhvr>
                                        <p:cTn id="66" dur="1" fill="hold">
                                          <p:stCondLst>
                                            <p:cond delay="0"/>
                                          </p:stCondLst>
                                        </p:cTn>
                                        <p:tgtEl>
                                          <p:spTgt spid="496"/>
                                        </p:tgtEl>
                                        <p:attrNameLst>
                                          <p:attrName>style.visibility</p:attrName>
                                        </p:attrNameLst>
                                      </p:cBhvr>
                                      <p:to>
                                        <p:strVal val="visible"/>
                                      </p:to>
                                    </p:set>
                                    <p:animEffect transition="in" filter="fade">
                                      <p:cBhvr>
                                        <p:cTn id="67" dur="600"/>
                                        <p:tgtEl>
                                          <p:spTgt spid="496"/>
                                        </p:tgtEl>
                                      </p:cBhvr>
                                    </p:animEffect>
                                  </p:childTnLst>
                                </p:cTn>
                              </p:par>
                              <p:par>
                                <p:cTn id="68" presetID="64" presetClass="path" presetSubtype="0" accel="50000" decel="50000" fill="hold" nodeType="withEffect">
                                  <p:stCondLst>
                                    <p:cond delay="300"/>
                                  </p:stCondLst>
                                  <p:childTnLst>
                                    <p:animMotion origin="layout" path="M 0 0.046296295 L 0 0 E" pathEditMode="relative" ptsTypes="">
                                      <p:cBhvr>
                                        <p:cTn id="69" dur="600" fill="hold"/>
                                        <p:tgtEl>
                                          <p:spTgt spid="496"/>
                                        </p:tgtEl>
                                        <p:attrNameLst>
                                          <p:attrName>ppt_x</p:attrName>
                                          <p:attrName>ppt_y</p:attrName>
                                        </p:attrNameLst>
                                      </p:cBhvr>
                                    </p:animMotion>
                                  </p:childTnLst>
                                </p:cTn>
                              </p:par>
                              <p:par>
                                <p:cTn id="70" presetID="10" presetClass="entr" presetSubtype="0" accel="50000" decel="50000" fill="hold" nodeType="withEffect">
                                  <p:stCondLst>
                                    <p:cond delay="500"/>
                                  </p:stCondLst>
                                  <p:childTnLst>
                                    <p:set>
                                      <p:cBhvr>
                                        <p:cTn id="71" dur="1" fill="hold">
                                          <p:stCondLst>
                                            <p:cond delay="0"/>
                                          </p:stCondLst>
                                        </p:cTn>
                                        <p:tgtEl>
                                          <p:spTgt spid="500"/>
                                        </p:tgtEl>
                                        <p:attrNameLst>
                                          <p:attrName>style.visibility</p:attrName>
                                        </p:attrNameLst>
                                      </p:cBhvr>
                                      <p:to>
                                        <p:strVal val="visible"/>
                                      </p:to>
                                    </p:set>
                                    <p:animEffect transition="in" filter="fade">
                                      <p:cBhvr>
                                        <p:cTn id="72" dur="600"/>
                                        <p:tgtEl>
                                          <p:spTgt spid="500"/>
                                        </p:tgtEl>
                                      </p:cBhvr>
                                    </p:animEffect>
                                  </p:childTnLst>
                                </p:cTn>
                              </p:par>
                              <p:par>
                                <p:cTn id="73" presetID="64" presetClass="path" presetSubtype="0" accel="50000" decel="50000" fill="hold" nodeType="withEffect">
                                  <p:stCondLst>
                                    <p:cond delay="500"/>
                                  </p:stCondLst>
                                  <p:childTnLst>
                                    <p:animMotion origin="layout" path="M 0 0.046296295 L 0 0 E" pathEditMode="relative" ptsTypes="">
                                      <p:cBhvr>
                                        <p:cTn id="74" dur="600" fill="hold"/>
                                        <p:tgtEl>
                                          <p:spTgt spid="500"/>
                                        </p:tgtEl>
                                        <p:attrNameLst>
                                          <p:attrName>ppt_x</p:attrName>
                                          <p:attrName>ppt_y</p:attrName>
                                        </p:attrNameLst>
                                      </p:cBhvr>
                                    </p:animMotion>
                                  </p:childTnLst>
                                </p:cTn>
                              </p:par>
                              <p:par>
                                <p:cTn id="75" presetID="10" presetClass="entr" presetSubtype="0" accel="50000" decel="50000" fill="hold" nodeType="withEffect">
                                  <p:stCondLst>
                                    <p:cond delay="128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par>
                                <p:cTn id="78" presetID="64" presetClass="path" presetSubtype="0" accel="50000" decel="50000" fill="hold" nodeType="withEffect">
                                  <p:stCondLst>
                                    <p:cond delay="1280"/>
                                  </p:stCondLst>
                                  <p:childTnLst>
                                    <p:animMotion origin="layout" path="M 0 0.046293978 L 0 -2.3170753E-06 E" pathEditMode="relative" ptsTypes="">
                                      <p:cBhvr>
                                        <p:cTn id="79" dur="1000" fill="hold"/>
                                        <p:tgtEl>
                                          <p:spTgt spid="18"/>
                                        </p:tgtEl>
                                        <p:attrNameLst>
                                          <p:attrName>ppt_x</p:attrName>
                                          <p:attrName>ppt_y</p:attrName>
                                        </p:attrNameLst>
                                      </p:cBhvr>
                                    </p:animMotion>
                                  </p:childTnLst>
                                </p:cTn>
                              </p:par>
                              <p:par>
                                <p:cTn id="80" presetID="10" presetClass="entr" presetSubtype="0" accel="50000" decel="50000" fill="hold" nodeType="withEffect">
                                  <p:stCondLst>
                                    <p:cond delay="128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childTnLst>
                                </p:cTn>
                              </p:par>
                              <p:par>
                                <p:cTn id="83" presetID="64" presetClass="path" presetSubtype="0" accel="50000" decel="50000" fill="hold" nodeType="withEffect">
                                  <p:stCondLst>
                                    <p:cond delay="1280"/>
                                  </p:stCondLst>
                                  <p:childTnLst>
                                    <p:animMotion origin="layout" path="M 0 0.046293978 L 0 -2.3170753E-06 E" pathEditMode="relative" ptsTypes="">
                                      <p:cBhvr>
                                        <p:cTn id="84" dur="1000" fill="hold"/>
                                        <p:tgtEl>
                                          <p:spTgt spid="19"/>
                                        </p:tgtEl>
                                        <p:attrNameLst>
                                          <p:attrName>ppt_x</p:attrName>
                                          <p:attrName>ppt_y</p:attrName>
                                        </p:attrNameLst>
                                      </p:cBhvr>
                                    </p:animMotion>
                                  </p:childTnLst>
                                </p:cTn>
                              </p:par>
                              <p:par>
                                <p:cTn id="85" presetID="10" presetClass="entr" presetSubtype="0" accel="50000" decel="50000" fill="hold" nodeType="withEffect">
                                  <p:stCondLst>
                                    <p:cond delay="100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1000"/>
                                        <p:tgtEl>
                                          <p:spTgt spid="36"/>
                                        </p:tgtEl>
                                      </p:cBhvr>
                                    </p:animEffect>
                                  </p:childTnLst>
                                </p:cTn>
                              </p:par>
                              <p:par>
                                <p:cTn id="88" presetID="64" presetClass="path" presetSubtype="0" accel="50000" decel="50000" fill="hold" nodeType="withEffect">
                                  <p:stCondLst>
                                    <p:cond delay="1000"/>
                                  </p:stCondLst>
                                  <p:childTnLst>
                                    <p:animMotion origin="layout" path="M 1.9391377E-06 0.046298612 L 1.9391377E-06 2.3170753E-06 E" pathEditMode="relative" ptsTypes="">
                                      <p:cBhvr>
                                        <p:cTn id="89" dur="1000" fill="hold"/>
                                        <p:tgtEl>
                                          <p:spTgt spid="36"/>
                                        </p:tgtEl>
                                        <p:attrNameLst>
                                          <p:attrName>ppt_x</p:attrName>
                                          <p:attrName>ppt_y</p:attrName>
                                        </p:attrNameLst>
                                      </p:cBhvr>
                                    </p:animMotion>
                                  </p:childTnLst>
                                </p:cTn>
                              </p:par>
                              <p:par>
                                <p:cTn id="90" presetID="10" presetClass="entr" presetSubtype="0" accel="50000" decel="50000" fill="hold" nodeType="withEffect">
                                  <p:stCondLst>
                                    <p:cond delay="10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childTnLst>
                                </p:cTn>
                              </p:par>
                              <p:par>
                                <p:cTn id="93" presetID="64" presetClass="path" presetSubtype="0" accel="50000" decel="50000" fill="hold" nodeType="withEffect">
                                  <p:stCondLst>
                                    <p:cond delay="1000"/>
                                  </p:stCondLst>
                                  <p:childTnLst>
                                    <p:animMotion origin="layout" path="M 3.1789145E-07 0.046297453 L 3.1789145E-07 1.1585377E-06 E" pathEditMode="relative" ptsTypes="">
                                      <p:cBhvr>
                                        <p:cTn id="94" dur="1000" fill="hold"/>
                                        <p:tgtEl>
                                          <p:spTgt spid="37"/>
                                        </p:tgtEl>
                                        <p:attrNameLst>
                                          <p:attrName>ppt_x</p:attrName>
                                          <p:attrName>ppt_y</p:attrName>
                                        </p:attrNameLst>
                                      </p:cBhvr>
                                    </p:animMotion>
                                  </p:childTnLst>
                                </p:cTn>
                              </p:par>
                              <p:par>
                                <p:cTn id="95" presetID="10" presetClass="entr" presetSubtype="0" accel="50000" decel="50000" fill="hold" nodeType="withEffect">
                                  <p:stCondLst>
                                    <p:cond delay="10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childTnLst>
                                </p:cTn>
                              </p:par>
                              <p:par>
                                <p:cTn id="98" presetID="64" presetClass="path" presetSubtype="0" accel="50000" decel="50000" fill="hold" nodeType="withEffect">
                                  <p:stCondLst>
                                    <p:cond delay="1000"/>
                                  </p:stCondLst>
                                  <p:childTnLst>
                                    <p:animMotion origin="layout" path="M 3.1789145E-07 0.046297453 L 3.1789145E-07 1.1585377E-06 E" pathEditMode="relative" ptsTypes="">
                                      <p:cBhvr>
                                        <p:cTn id="99" dur="1000" fill="hold"/>
                                        <p:tgtEl>
                                          <p:spTgt spid="38"/>
                                        </p:tgtEl>
                                        <p:attrNameLst>
                                          <p:attrName>ppt_x</p:attrName>
                                          <p:attrName>ppt_y</p:attrName>
                                        </p:attrNameLst>
                                      </p:cBhvr>
                                    </p:animMotion>
                                  </p:childTnLst>
                                </p:cTn>
                              </p:par>
                              <p:par>
                                <p:cTn id="100" presetID="10" presetClass="entr" presetSubtype="0" accel="50000" decel="50000" fill="hold" nodeType="withEffect">
                                  <p:stCondLst>
                                    <p:cond delay="114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1000"/>
                                        <p:tgtEl>
                                          <p:spTgt spid="39"/>
                                        </p:tgtEl>
                                      </p:cBhvr>
                                    </p:animEffect>
                                  </p:childTnLst>
                                </p:cTn>
                              </p:par>
                              <p:par>
                                <p:cTn id="103" presetID="64" presetClass="path" presetSubtype="0" accel="50000" decel="50000" fill="hold" nodeType="withEffect">
                                  <p:stCondLst>
                                    <p:cond delay="1140"/>
                                  </p:stCondLst>
                                  <p:childTnLst>
                                    <p:animMotion origin="layout" path="M 1.9391377E-06 0.04629224 L 1.9391377E-06 -4.054882E-06 E" pathEditMode="relative" ptsTypes="">
                                      <p:cBhvr>
                                        <p:cTn id="104" dur="1000" fill="hold"/>
                                        <p:tgtEl>
                                          <p:spTgt spid="39"/>
                                        </p:tgtEl>
                                        <p:attrNameLst>
                                          <p:attrName>ppt_x</p:attrName>
                                          <p:attrName>ppt_y</p:attrName>
                                        </p:attrNameLst>
                                      </p:cBhvr>
                                    </p:animMotion>
                                  </p:childTnLst>
                                </p:cTn>
                              </p:par>
                              <p:par>
                                <p:cTn id="105" presetID="10" presetClass="entr" presetSubtype="0" accel="50000" decel="50000" fill="hold" nodeType="withEffect">
                                  <p:stCondLst>
                                    <p:cond delay="100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1000"/>
                                        <p:tgtEl>
                                          <p:spTgt spid="40"/>
                                        </p:tgtEl>
                                      </p:cBhvr>
                                    </p:animEffect>
                                  </p:childTnLst>
                                </p:cTn>
                              </p:par>
                              <p:par>
                                <p:cTn id="108" presetID="64" presetClass="path" presetSubtype="0" accel="50000" decel="50000" fill="hold" nodeType="withEffect">
                                  <p:stCondLst>
                                    <p:cond delay="1000"/>
                                  </p:stCondLst>
                                  <p:childTnLst>
                                    <p:animMotion origin="layout" path="M 1.9391377E-06 0.046298612 L 1.9391377E-06 2.3170753E-06 E" pathEditMode="relative" ptsTypes="">
                                      <p:cBhvr>
                                        <p:cTn id="109" dur="1000" fill="hold"/>
                                        <p:tgtEl>
                                          <p:spTgt spid="40"/>
                                        </p:tgtEl>
                                        <p:attrNameLst>
                                          <p:attrName>ppt_x</p:attrName>
                                          <p:attrName>ppt_y</p:attrName>
                                        </p:attrNameLst>
                                      </p:cBhvr>
                                    </p:animMotion>
                                  </p:childTnLst>
                                </p:cTn>
                              </p:par>
                              <p:par>
                                <p:cTn id="110" presetID="10" presetClass="entr" presetSubtype="0" accel="50000" decel="50000" fill="hold" nodeType="withEffect">
                                  <p:stCondLst>
                                    <p:cond delay="100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1000"/>
                                        <p:tgtEl>
                                          <p:spTgt spid="41"/>
                                        </p:tgtEl>
                                      </p:cBhvr>
                                    </p:animEffect>
                                  </p:childTnLst>
                                </p:cTn>
                              </p:par>
                              <p:par>
                                <p:cTn id="113" presetID="64" presetClass="path" presetSubtype="0" accel="50000" decel="50000" fill="hold" nodeType="withEffect">
                                  <p:stCondLst>
                                    <p:cond delay="1000"/>
                                  </p:stCondLst>
                                  <p:childTnLst>
                                    <p:animMotion origin="layout" path="M 3.1789145E-07 0.046297453 L 3.1789145E-07 1.1585377E-06 E" pathEditMode="relative" ptsTypes="">
                                      <p:cBhvr>
                                        <p:cTn id="114" dur="1000" fill="hold"/>
                                        <p:tgtEl>
                                          <p:spTgt spid="41"/>
                                        </p:tgtEl>
                                        <p:attrNameLst>
                                          <p:attrName>ppt_x</p:attrName>
                                          <p:attrName>ppt_y</p:attrName>
                                        </p:attrNameLst>
                                      </p:cBhvr>
                                    </p:animMotion>
                                  </p:childTnLst>
                                </p:cTn>
                              </p:par>
                              <p:par>
                                <p:cTn id="115" presetID="10" presetClass="entr" presetSubtype="0" accel="50000" decel="50000" fill="hold" nodeType="withEffect">
                                  <p:stCondLst>
                                    <p:cond delay="100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1000"/>
                                        <p:tgtEl>
                                          <p:spTgt spid="42"/>
                                        </p:tgtEl>
                                      </p:cBhvr>
                                    </p:animEffect>
                                  </p:childTnLst>
                                </p:cTn>
                              </p:par>
                              <p:par>
                                <p:cTn id="118" presetID="64" presetClass="path" presetSubtype="0" accel="50000" decel="50000" fill="hold" nodeType="withEffect">
                                  <p:stCondLst>
                                    <p:cond delay="1000"/>
                                  </p:stCondLst>
                                  <p:childTnLst>
                                    <p:animMotion origin="layout" path="M 3.1789145E-07 0.046297453 L 3.1789145E-07 1.1585377E-06 E" pathEditMode="relative" ptsTypes="">
                                      <p:cBhvr>
                                        <p:cTn id="119" dur="1000" fill="hold"/>
                                        <p:tgtEl>
                                          <p:spTgt spid="42"/>
                                        </p:tgtEl>
                                        <p:attrNameLst>
                                          <p:attrName>ppt_x</p:attrName>
                                          <p:attrName>ppt_y</p:attrName>
                                        </p:attrNameLst>
                                      </p:cBhvr>
                                    </p:animMotion>
                                  </p:childTnLst>
                                </p:cTn>
                              </p:par>
                              <p:par>
                                <p:cTn id="120" presetID="10" presetClass="entr" presetSubtype="0" accel="50000" decel="50000" fill="hold" nodeType="withEffect">
                                  <p:stCondLst>
                                    <p:cond delay="114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1000"/>
                                        <p:tgtEl>
                                          <p:spTgt spid="43"/>
                                        </p:tgtEl>
                                      </p:cBhvr>
                                    </p:animEffect>
                                  </p:childTnLst>
                                </p:cTn>
                              </p:par>
                              <p:par>
                                <p:cTn id="123" presetID="64" presetClass="path" presetSubtype="0" accel="50000" decel="50000" fill="hold" nodeType="withEffect">
                                  <p:stCondLst>
                                    <p:cond delay="1140"/>
                                  </p:stCondLst>
                                  <p:childTnLst>
                                    <p:animMotion origin="layout" path="M 1.9391377E-06 0.04629224 L 1.9391377E-06 -4.054882E-06 E" pathEditMode="relative" ptsTypes="">
                                      <p:cBhvr>
                                        <p:cTn id="124" dur="1000" fill="hold"/>
                                        <p:tgtEl>
                                          <p:spTgt spid="43"/>
                                        </p:tgtEl>
                                        <p:attrNameLst>
                                          <p:attrName>ppt_x</p:attrName>
                                          <p:attrName>ppt_y</p:attrName>
                                        </p:attrNameLst>
                                      </p:cBhvr>
                                    </p:animMotion>
                                  </p:childTnLst>
                                </p:cTn>
                              </p:par>
                              <p:par>
                                <p:cTn id="125" presetID="10" presetClass="entr" presetSubtype="0" accel="50000" decel="50000" fill="hold" nodeType="withEffect">
                                  <p:stCondLst>
                                    <p:cond delay="100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1000"/>
                                        <p:tgtEl>
                                          <p:spTgt spid="44"/>
                                        </p:tgtEl>
                                      </p:cBhvr>
                                    </p:animEffect>
                                  </p:childTnLst>
                                </p:cTn>
                              </p:par>
                              <p:par>
                                <p:cTn id="128" presetID="64" presetClass="path" presetSubtype="0" accel="50000" decel="50000" fill="hold" nodeType="withEffect">
                                  <p:stCondLst>
                                    <p:cond delay="1000"/>
                                  </p:stCondLst>
                                  <p:childTnLst>
                                    <p:animMotion origin="layout" path="M 1.9391377E-06 0.046298612 L 1.9391377E-06 2.3170753E-06 E" pathEditMode="relative" ptsTypes="">
                                      <p:cBhvr>
                                        <p:cTn id="129" dur="1000" fill="hold"/>
                                        <p:tgtEl>
                                          <p:spTgt spid="44"/>
                                        </p:tgtEl>
                                        <p:attrNameLst>
                                          <p:attrName>ppt_x</p:attrName>
                                          <p:attrName>ppt_y</p:attrName>
                                        </p:attrNameLst>
                                      </p:cBhvr>
                                    </p:animMotion>
                                  </p:childTnLst>
                                </p:cTn>
                              </p:par>
                              <p:par>
                                <p:cTn id="130" presetID="10" presetClass="entr" presetSubtype="0" accel="50000" decel="50000" fill="hold" nodeType="withEffect">
                                  <p:stCondLst>
                                    <p:cond delay="100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par>
                                <p:cTn id="133" presetID="64" presetClass="path" presetSubtype="0" accel="50000" decel="50000" fill="hold" nodeType="withEffect">
                                  <p:stCondLst>
                                    <p:cond delay="1000"/>
                                  </p:stCondLst>
                                  <p:childTnLst>
                                    <p:animMotion origin="layout" path="M 3.1789145E-07 0.046297453 L 3.1789145E-07 1.1585377E-06 E" pathEditMode="relative" ptsTypes="">
                                      <p:cBhvr>
                                        <p:cTn id="134" dur="1000" fill="hold"/>
                                        <p:tgtEl>
                                          <p:spTgt spid="45"/>
                                        </p:tgtEl>
                                        <p:attrNameLst>
                                          <p:attrName>ppt_x</p:attrName>
                                          <p:attrName>ppt_y</p:attrName>
                                        </p:attrNameLst>
                                      </p:cBhvr>
                                    </p:animMotion>
                                  </p:childTnLst>
                                </p:cTn>
                              </p:par>
                              <p:par>
                                <p:cTn id="135" presetID="10" presetClass="entr" presetSubtype="0" accel="50000" decel="50000" fill="hold" nodeType="withEffect">
                                  <p:stCondLst>
                                    <p:cond delay="100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1000"/>
                                        <p:tgtEl>
                                          <p:spTgt spid="46"/>
                                        </p:tgtEl>
                                      </p:cBhvr>
                                    </p:animEffect>
                                  </p:childTnLst>
                                </p:cTn>
                              </p:par>
                              <p:par>
                                <p:cTn id="138" presetID="64" presetClass="path" presetSubtype="0" accel="50000" decel="50000" fill="hold" nodeType="withEffect">
                                  <p:stCondLst>
                                    <p:cond delay="1000"/>
                                  </p:stCondLst>
                                  <p:childTnLst>
                                    <p:animMotion origin="layout" path="M 3.1789145E-07 0.046297453 L 3.1789145E-07 1.1585377E-06 E" pathEditMode="relative" ptsTypes="">
                                      <p:cBhvr>
                                        <p:cTn id="139" dur="1000" fill="hold"/>
                                        <p:tgtEl>
                                          <p:spTgt spid="46"/>
                                        </p:tgtEl>
                                        <p:attrNameLst>
                                          <p:attrName>ppt_x</p:attrName>
                                          <p:attrName>ppt_y</p:attrName>
                                        </p:attrNameLst>
                                      </p:cBhvr>
                                    </p:animMotion>
                                  </p:childTnLst>
                                </p:cTn>
                              </p:par>
                              <p:par>
                                <p:cTn id="140" presetID="10" presetClass="entr" presetSubtype="0" accel="50000" decel="50000" fill="hold" nodeType="withEffect">
                                  <p:stCondLst>
                                    <p:cond delay="1140"/>
                                  </p:stCondLst>
                                  <p:childTnLst>
                                    <p:set>
                                      <p:cBhvr>
                                        <p:cTn id="141" dur="1" fill="hold">
                                          <p:stCondLst>
                                            <p:cond delay="0"/>
                                          </p:stCondLst>
                                        </p:cTn>
                                        <p:tgtEl>
                                          <p:spTgt spid="47"/>
                                        </p:tgtEl>
                                        <p:attrNameLst>
                                          <p:attrName>style.visibility</p:attrName>
                                        </p:attrNameLst>
                                      </p:cBhvr>
                                      <p:to>
                                        <p:strVal val="visible"/>
                                      </p:to>
                                    </p:set>
                                    <p:animEffect transition="in" filter="fade">
                                      <p:cBhvr>
                                        <p:cTn id="142" dur="1000"/>
                                        <p:tgtEl>
                                          <p:spTgt spid="47"/>
                                        </p:tgtEl>
                                      </p:cBhvr>
                                    </p:animEffect>
                                  </p:childTnLst>
                                </p:cTn>
                              </p:par>
                              <p:par>
                                <p:cTn id="143" presetID="64" presetClass="path" presetSubtype="0" accel="50000" decel="50000" fill="hold" nodeType="withEffect">
                                  <p:stCondLst>
                                    <p:cond delay="1140"/>
                                  </p:stCondLst>
                                  <p:childTnLst>
                                    <p:animMotion origin="layout" path="M 1.9391377E-06 0.04629224 L 1.9391377E-06 -4.054882E-06 E" pathEditMode="relative" ptsTypes="">
                                      <p:cBhvr>
                                        <p:cTn id="144" dur="1000" fill="hold"/>
                                        <p:tgtEl>
                                          <p:spTgt spid="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8" grpId="0"/>
      <p:bldP spid="460" grpId="0"/>
      <p:bldP spid="462" grpId="0"/>
      <p:bldP spid="464" grpId="0"/>
      <p:bldP spid="466" grpId="0"/>
      <p:bldP spid="468" grpId="0"/>
      <p:bldP spid="470" grpId="0"/>
      <p:bldP spid="472" grpId="0"/>
      <p:bldP spid="474" grpId="0"/>
      <p:bldP spid="484" grpId="0"/>
      <p:bldP spid="486" grpId="0"/>
      <p:bldP spid="496" grpId="0"/>
      <p:bldP spid="500" grpId="0"/>
      <p:bldP spid="18" grpId="0"/>
      <p:bldP spid="19"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Programming language details</a:t>
            </a:r>
            <a:endParaRPr lang="fr-FR" sz="4000" b="0" strike="noStrike" spc="-1">
              <a:solidFill>
                <a:schemeClr val="dk1"/>
              </a:solidFill>
              <a:latin typeface="Arial"/>
            </a:endParaRPr>
          </a:p>
        </p:txBody>
      </p:sp>
      <p:sp>
        <p:nvSpPr>
          <p:cNvPr id="108"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Library Management System is developed in Java, a versatile programming language that supports object-oriented principles. Java's portability across platforms allows the system to be used in various environments without modification.</a:t>
            </a:r>
            <a:endParaRPr lang="en-US" sz="14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Development environment</a:t>
            </a:r>
            <a:endParaRPr lang="fr-FR" sz="4000" b="0" strike="noStrike" spc="-1">
              <a:solidFill>
                <a:schemeClr val="dk1"/>
              </a:solidFill>
              <a:latin typeface="Arial"/>
            </a:endParaRPr>
          </a:p>
        </p:txBody>
      </p:sp>
      <p:sp>
        <p:nvSpPr>
          <p:cNvPr id="110"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development of this application can be facilitated using Integrated Development Environments (IDEs) such as IntelliJ IDEA or Eclipse. These tools provide a user-friendly interface for writing, debugging, and managing Java code effectively.</a:t>
            </a:r>
            <a:endParaRPr lang="en-US" sz="1400" b="0" strike="noStrike" spc="-1">
              <a:solidFill>
                <a:srgbClr val="000000"/>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Data structures utilized</a:t>
            </a:r>
            <a:endParaRPr lang="fr-FR" sz="3500" b="0" strike="noStrike" spc="-1">
              <a:solidFill>
                <a:schemeClr val="dk1"/>
              </a:solidFill>
              <a:latin typeface="Arial"/>
            </a:endParaRPr>
          </a:p>
        </p:txBody>
      </p:sp>
      <p:sp>
        <p:nvSpPr>
          <p:cNvPr id="112"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ArrayLists are utilized for dynamic storage of books, members, and transactions. This choice allows for easy addition and removal of elements, which is essential in managing changing data within the library system.</a:t>
            </a:r>
            <a:endParaRPr lang="fr-FR" sz="1400" b="0" strike="noStrike" spc="-1">
              <a:solidFill>
                <a:srgbClr val="000000"/>
              </a:solidFill>
              <a:latin typeface="Arial"/>
            </a:endParaRPr>
          </a:p>
        </p:txBody>
      </p:sp>
      <p:pic>
        <p:nvPicPr>
          <p:cNvPr id="113"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Overview of classes</a:t>
            </a:r>
            <a:endParaRPr lang="fr-FR" sz="3500" b="0" strike="noStrike" spc="-1">
              <a:solidFill>
                <a:schemeClr val="dk1"/>
              </a:solidFill>
              <a:latin typeface="Arial"/>
            </a:endParaRPr>
          </a:p>
        </p:txBody>
      </p:sp>
      <p:sp>
        <p:nvSpPr>
          <p:cNvPr id="118"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system is structured around several core classes: Book, Fiction, NonFiction, Other, Member, Issuing, Return, and LibraryManagementSystem. Each class serves a specific purpose in organizing the overall functionality of the application.</a:t>
            </a:r>
            <a:endParaRPr lang="fr-FR" sz="1400" b="0" strike="noStrike" spc="-1">
              <a:solidFill>
                <a:srgbClr val="000000"/>
              </a:solidFill>
              <a:latin typeface="Arial"/>
            </a:endParaRPr>
          </a:p>
        </p:txBody>
      </p:sp>
      <p:pic>
        <p:nvPicPr>
          <p:cNvPr id="119" name="Google Shape;169;p31"/>
          <p:cNvPicPr/>
          <p:nvPr/>
        </p:nvPicPr>
        <p:blipFill>
          <a:blip r:embed="rId2"/>
          <a:srcRect l="5779" t="1178" r="3530" b="9447"/>
          <a:stretch/>
        </p:blipFill>
        <p:spPr>
          <a:xfrm flipH="1">
            <a:off x="360" y="19050"/>
            <a:ext cx="3914280" cy="51433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Class relationships</a:t>
            </a:r>
            <a:endParaRPr lang="fr-FR" sz="4000" b="0" strike="noStrike" spc="-1">
              <a:solidFill>
                <a:schemeClr val="dk1"/>
              </a:solidFill>
              <a:latin typeface="Arial"/>
            </a:endParaRPr>
          </a:p>
        </p:txBody>
      </p:sp>
      <p:sp>
        <p:nvSpPr>
          <p:cNvPr id="121"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Classes such as Fiction, NonFiction, and Other extend the abstract Book class, inheriting its properties and methods. This structure promotes code reusability and adheres to object-oriented design principles.</a:t>
            </a:r>
            <a:endParaRPr lang="en-US" sz="1400" b="0" strike="noStrike" spc="-1">
              <a:solidFill>
                <a:srgbClr val="000000"/>
              </a:solidFill>
              <a:latin typeface="OpenSymbo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Abstract class design</a:t>
            </a:r>
            <a:endParaRPr lang="fr-FR" sz="4000" b="0" strike="noStrike" spc="-1">
              <a:solidFill>
                <a:schemeClr val="dk1"/>
              </a:solidFill>
              <a:latin typeface="Arial"/>
            </a:endParaRPr>
          </a:p>
        </p:txBody>
      </p:sp>
      <p:sp>
        <p:nvSpPr>
          <p:cNvPr id="123"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abstract class Book defines fundamental attributes and methods shared by all book types. This abstraction allows specific genres to implement the common functionality while maintaining unique characteristics.</a:t>
            </a:r>
            <a:endParaRPr lang="en-US" sz="1400" b="0" strike="noStrike" spc="-1">
              <a:solidFill>
                <a:srgbClr val="000000"/>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Prerequisites for running the system</a:t>
            </a:r>
            <a:endParaRPr lang="fr-FR" sz="4000" b="0" strike="noStrike" spc="-1">
              <a:solidFill>
                <a:schemeClr val="dk1"/>
              </a:solidFill>
              <a:latin typeface="Arial"/>
            </a:endParaRPr>
          </a:p>
        </p:txBody>
      </p:sp>
      <p:sp>
        <p:nvSpPr>
          <p:cNvPr id="128"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To execute the Library Management System, users must have JDK 8 or above installed on their machines. Additionally, a compatible IDE or command-line tools are necessary to compile and run the Java program.</a:t>
            </a:r>
            <a:endParaRPr lang="en-US" sz="1400" b="0" strike="noStrike" spc="-1">
              <a:solidFill>
                <a:srgbClr val="000000"/>
              </a:solidFill>
              <a:latin typeface="OpenSymbo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Compilation and execution steps</a:t>
            </a:r>
            <a:endParaRPr lang="fr-FR" sz="4000" b="0" strike="noStrike" spc="-1">
              <a:solidFill>
                <a:schemeClr val="dk1"/>
              </a:solidFill>
              <a:latin typeface="Arial"/>
            </a:endParaRPr>
          </a:p>
        </p:txBody>
      </p:sp>
      <p:sp>
        <p:nvSpPr>
          <p:cNvPr id="130"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Users must save the source code in a file named Main.java. The program can then be compiled using the command 'javac Main.java', followed by executing the compiled program with 'java Main' to start the application.</a:t>
            </a:r>
            <a:endParaRPr lang="en-US" sz="14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3E8C2-B5B7-64F4-64FA-E7617BC5579D}"/>
            </a:ext>
          </a:extLst>
        </p:cNvPr>
        <p:cNvGrpSpPr/>
        <p:nvPr/>
      </p:nvGrpSpPr>
      <p:grpSpPr>
        <a:xfrm>
          <a:off x="0" y="0"/>
          <a:ext cx="0" cy="0"/>
          <a:chOff x="0" y="0"/>
          <a:chExt cx="0" cy="0"/>
        </a:xfrm>
      </p:grpSpPr>
      <p:sp>
        <p:nvSpPr>
          <p:cNvPr id="129" name="PlaceHolder 1">
            <a:extLst>
              <a:ext uri="{FF2B5EF4-FFF2-40B4-BE49-F238E27FC236}">
                <a16:creationId xmlns:a16="http://schemas.microsoft.com/office/drawing/2014/main" id="{B9682EF2-6C6B-A4A9-0A7B-BF75606A12AA}"/>
              </a:ext>
            </a:extLst>
          </p:cNvPr>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a:lnSpc>
                <a:spcPct val="100000"/>
              </a:lnSpc>
              <a:tabLst>
                <a:tab pos="0" algn="l"/>
              </a:tabLst>
            </a:pPr>
            <a:r>
              <a:rPr lang="en" sz="4000" b="1" spc="-1" dirty="0">
                <a:solidFill>
                  <a:schemeClr val="dk1"/>
                </a:solidFill>
                <a:latin typeface="Chakra Petch"/>
              </a:rPr>
              <a:t>Class Diagram</a:t>
            </a:r>
            <a:endParaRPr lang="en" sz="4000" b="1" strike="noStrike" spc="-1" dirty="0">
              <a:solidFill>
                <a:schemeClr val="dk1"/>
              </a:solidFill>
              <a:latin typeface="Chakra Petch"/>
            </a:endParaRPr>
          </a:p>
        </p:txBody>
      </p:sp>
      <p:pic>
        <p:nvPicPr>
          <p:cNvPr id="2" name="Picture 1" descr="A diagram of a book&#10;&#10;AI-generated content may be incorrect.">
            <a:extLst>
              <a:ext uri="{FF2B5EF4-FFF2-40B4-BE49-F238E27FC236}">
                <a16:creationId xmlns:a16="http://schemas.microsoft.com/office/drawing/2014/main" id="{AC401A3D-ACFA-38B5-A9D5-806D4CB308FC}"/>
              </a:ext>
            </a:extLst>
          </p:cNvPr>
          <p:cNvPicPr>
            <a:picLocks noChangeAspect="1"/>
          </p:cNvPicPr>
          <p:nvPr/>
        </p:nvPicPr>
        <p:blipFill>
          <a:blip r:embed="rId2"/>
          <a:stretch>
            <a:fillRect/>
          </a:stretch>
        </p:blipFill>
        <p:spPr>
          <a:xfrm>
            <a:off x="5100368" y="258791"/>
            <a:ext cx="3094726" cy="4615132"/>
          </a:xfrm>
          <a:prstGeom prst="rect">
            <a:avLst/>
          </a:prstGeom>
        </p:spPr>
      </p:pic>
    </p:spTree>
    <p:extLst>
      <p:ext uri="{BB962C8B-B14F-4D97-AF65-F5344CB8AC3E}">
        <p14:creationId xmlns:p14="http://schemas.microsoft.com/office/powerpoint/2010/main" val="420077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User interaction through menu</a:t>
            </a:r>
            <a:endParaRPr lang="fr-FR" sz="3500" b="0" strike="noStrike" spc="-1">
              <a:solidFill>
                <a:schemeClr val="dk1"/>
              </a:solidFill>
              <a:latin typeface="Arial"/>
            </a:endParaRPr>
          </a:p>
        </p:txBody>
      </p:sp>
      <p:sp>
        <p:nvSpPr>
          <p:cNvPr id="132"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application provides a simple console-based menu that guides users through various functions such as issuing books, returning books, and managing members. This intuitive interface enhances user engagement with the system.</a:t>
            </a:r>
            <a:endParaRPr lang="fr-FR" sz="1400" b="0" strike="noStrike" spc="-1">
              <a:solidFill>
                <a:srgbClr val="000000"/>
              </a:solidFill>
              <a:latin typeface="Arial"/>
            </a:endParaRPr>
          </a:p>
        </p:txBody>
      </p:sp>
      <p:pic>
        <p:nvPicPr>
          <p:cNvPr id="133"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447840" y="123840"/>
            <a:ext cx="8248320" cy="1714320"/>
          </a:xfrm>
          <a:prstGeom prst="rect">
            <a:avLst/>
          </a:prstGeom>
          <a:noFill/>
          <a:ln w="0">
            <a:noFill/>
          </a:ln>
        </p:spPr>
        <p:txBody>
          <a:bodyPr lIns="91440" tIns="91440" rIns="91440" bIns="91440" anchor="b">
            <a:normAutofit fontScale="88927"/>
          </a:bodyPr>
          <a:lstStyle/>
          <a:p>
            <a:pPr indent="0" algn="ctr">
              <a:lnSpc>
                <a:spcPct val="100000"/>
              </a:lnSpc>
              <a:buNone/>
              <a:tabLst>
                <a:tab pos="0" algn="l"/>
              </a:tabLst>
            </a:pPr>
            <a:r>
              <a:rPr lang="en" sz="7500" b="1" strike="noStrike" spc="-1">
                <a:solidFill>
                  <a:schemeClr val="dk1"/>
                </a:solidFill>
                <a:latin typeface="Chakra Petch"/>
                <a:ea typeface="Chakra Petch"/>
              </a:rPr>
              <a:t>Library Management System</a:t>
            </a:r>
            <a:endParaRPr lang="fr-FR" sz="7500" b="0" strike="noStrike" spc="-1">
              <a:solidFill>
                <a:schemeClr val="dk1"/>
              </a:solidFill>
              <a:latin typeface="Arial"/>
            </a:endParaRPr>
          </a:p>
        </p:txBody>
      </p:sp>
      <p:sp>
        <p:nvSpPr>
          <p:cNvPr id="80" name="PlaceHolder 2"/>
          <p:cNvSpPr>
            <a:spLocks noGrp="1"/>
          </p:cNvSpPr>
          <p:nvPr>
            <p:ph type="subTitle"/>
          </p:nvPr>
        </p:nvSpPr>
        <p:spPr>
          <a:xfrm>
            <a:off x="447840" y="1628640"/>
            <a:ext cx="8248320" cy="4662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800" b="0" strike="noStrike" spc="-1">
                <a:solidFill>
                  <a:schemeClr val="dk1"/>
                </a:solidFill>
                <a:latin typeface="SUSE"/>
                <a:ea typeface="SUSE"/>
              </a:rPr>
              <a:t>A Java Console Application for Effective Library Management</a:t>
            </a:r>
            <a:endParaRPr lang="en-US" sz="1800" b="0" strike="noStrike" spc="-1">
              <a:solidFill>
                <a:srgbClr val="000000"/>
              </a:solidFill>
              <a:latin typeface="OpenSymbo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subTitle"/>
          </p:nvPr>
        </p:nvSpPr>
        <p:spPr>
          <a:xfrm>
            <a:off x="228600" y="2670715"/>
            <a:ext cx="5838480" cy="2319485"/>
          </a:xfrm>
          <a:prstGeom prst="rect">
            <a:avLst/>
          </a:prstGeom>
          <a:noFill/>
          <a:ln w="0">
            <a:noFill/>
          </a:ln>
        </p:spPr>
        <p:txBody>
          <a:bodyPr lIns="91440" tIns="91440" rIns="91440" bIns="91440" anchor="t">
            <a:normAutofit/>
          </a:bodyPr>
          <a:lstStyle/>
          <a:p>
            <a:pPr marL="285750" indent="-285750" algn="ctr">
              <a:buFont typeface="Wingdings" panose="020B0604020202020204" pitchFamily="34" charset="0"/>
              <a:buChar char="q"/>
            </a:pPr>
            <a:r>
              <a:rPr lang="en-US" sz="1600" spc="-1" dirty="0">
                <a:solidFill>
                  <a:schemeClr val="dk1"/>
                </a:solidFill>
                <a:latin typeface="SUSE"/>
                <a:ea typeface="SUSE"/>
              </a:rPr>
              <a:t>Link : </a:t>
            </a:r>
            <a:r>
              <a:rPr lang="en-US" sz="1600" spc="-1" dirty="0">
                <a:solidFill>
                  <a:schemeClr val="dk1"/>
                </a:solidFill>
                <a:ea typeface="+mn-lt"/>
                <a:cs typeface="+mn-lt"/>
                <a:hlinkClick r:id="rId2">
                  <a:extLst>
                    <a:ext uri="{A12FA001-AC4F-418D-AE19-62706E023703}">
                      <ahyp:hlinkClr xmlns:ahyp="http://schemas.microsoft.com/office/drawing/2018/hyperlinkcolor" val="tx"/>
                    </a:ext>
                  </a:extLst>
                </a:hlinkClick>
              </a:rPr>
              <a:t>https://github.com/Abhay-0060</a:t>
            </a:r>
            <a:endParaRPr lang="en-US" sz="1600" spc="-1" dirty="0">
              <a:solidFill>
                <a:schemeClr val="dk1"/>
              </a:solidFill>
              <a:ea typeface="+mn-lt"/>
              <a:cs typeface="+mn-lt"/>
            </a:endParaRPr>
          </a:p>
          <a:p>
            <a:pPr marL="285750" indent="-285750" algn="ctr">
              <a:buFont typeface="Wingdings" panose="020B0604020202020204" pitchFamily="34" charset="0"/>
              <a:buChar char="q"/>
            </a:pPr>
            <a:r>
              <a:rPr lang="en-US" sz="1600" spc="-1" dirty="0">
                <a:solidFill>
                  <a:schemeClr val="dk1"/>
                </a:solidFill>
                <a:ea typeface="+mn-lt"/>
                <a:cs typeface="+mn-lt"/>
              </a:rPr>
              <a:t>Public with :                          </a:t>
            </a:r>
          </a:p>
          <a:p>
            <a:pPr marL="285750" indent="-285750" algn="ctr">
              <a:buFont typeface="Wingdings" panose="020B0604020202020204" pitchFamily="34" charset="0"/>
              <a:buChar char="q"/>
            </a:pPr>
            <a:r>
              <a:rPr lang="en-US" sz="1600" spc="-1" dirty="0">
                <a:solidFill>
                  <a:schemeClr val="dk1"/>
                </a:solidFill>
                <a:ea typeface="+mn-lt"/>
                <a:cs typeface="+mn-lt"/>
              </a:rPr>
              <a:t>Full source  code </a:t>
            </a:r>
          </a:p>
          <a:p>
            <a:pPr marL="285750" indent="-285750" algn="ctr">
              <a:buFont typeface="Wingdings" panose="020B0604020202020204" pitchFamily="34" charset="0"/>
              <a:buChar char="q"/>
            </a:pPr>
            <a:r>
              <a:rPr lang="en-US" sz="1600" spc="-1" dirty="0">
                <a:solidFill>
                  <a:schemeClr val="dk1"/>
                </a:solidFill>
                <a:ea typeface="+mn-lt"/>
                <a:cs typeface="+mn-lt"/>
              </a:rPr>
              <a:t>README              </a:t>
            </a:r>
          </a:p>
          <a:p>
            <a:pPr marL="285750" indent="-285750" algn="ctr">
              <a:buFont typeface="Wingdings" panose="020B0604020202020204" pitchFamily="34" charset="0"/>
              <a:buChar char="q"/>
            </a:pPr>
            <a:r>
              <a:rPr lang="en-US" sz="1600" spc="-1" dirty="0">
                <a:solidFill>
                  <a:schemeClr val="dk1"/>
                </a:solidFill>
                <a:ea typeface="+mn-lt"/>
                <a:cs typeface="+mn-lt"/>
              </a:rPr>
              <a:t>Database script    </a:t>
            </a:r>
          </a:p>
          <a:p>
            <a:pPr marL="285750" indent="-285750" algn="ctr">
              <a:buFont typeface="Wingdings" panose="020B0604020202020204" pitchFamily="34" charset="0"/>
              <a:buChar char="q"/>
            </a:pPr>
            <a:r>
              <a:rPr lang="en-US" sz="1600" spc="-1" dirty="0">
                <a:solidFill>
                  <a:schemeClr val="dk1"/>
                </a:solidFill>
                <a:ea typeface="+mn-lt"/>
                <a:cs typeface="+mn-lt"/>
              </a:rPr>
              <a:t>Presentation PPT</a:t>
            </a:r>
          </a:p>
          <a:p>
            <a:pPr marL="285750" indent="-285750" algn="ctr">
              <a:buFont typeface="Wingdings" panose="020B0604020202020204" pitchFamily="34" charset="0"/>
              <a:buChar char="q"/>
            </a:pPr>
            <a:endParaRPr lang="en-US" sz="1600" spc="-1" dirty="0">
              <a:solidFill>
                <a:schemeClr val="dk1"/>
              </a:solidFill>
              <a:ea typeface="+mn-lt"/>
              <a:cs typeface="+mn-lt"/>
            </a:endParaRPr>
          </a:p>
          <a:p>
            <a:pPr marL="285750" indent="-285750" algn="ctr">
              <a:buFont typeface="Wingdings" panose="020B0604020202020204" pitchFamily="34" charset="0"/>
              <a:buChar char="q"/>
            </a:pPr>
            <a:endParaRPr lang="en-US" sz="1600" spc="-1" dirty="0">
              <a:solidFill>
                <a:schemeClr val="dk1"/>
              </a:solidFill>
              <a:ea typeface="+mn-lt"/>
              <a:cs typeface="+mn-lt"/>
            </a:endParaRPr>
          </a:p>
        </p:txBody>
      </p:sp>
      <p:sp>
        <p:nvSpPr>
          <p:cNvPr id="125" name="PlaceHolder 2"/>
          <p:cNvSpPr>
            <a:spLocks noGrp="1"/>
          </p:cNvSpPr>
          <p:nvPr>
            <p:ph type="title"/>
          </p:nvPr>
        </p:nvSpPr>
        <p:spPr>
          <a:xfrm>
            <a:off x="228600" y="905040"/>
            <a:ext cx="5838480" cy="1992597"/>
          </a:xfrm>
          <a:prstGeom prst="rect">
            <a:avLst/>
          </a:prstGeom>
          <a:noFill/>
          <a:ln w="0">
            <a:noFill/>
          </a:ln>
        </p:spPr>
        <p:txBody>
          <a:bodyPr lIns="91440" tIns="91440" rIns="91440" bIns="91440" anchor="b">
            <a:normAutofit fontScale="90000"/>
          </a:bodyPr>
          <a:lstStyle/>
          <a:p>
            <a:pPr>
              <a:lnSpc>
                <a:spcPct val="100000"/>
              </a:lnSpc>
              <a:tabLst>
                <a:tab pos="0" algn="l"/>
              </a:tabLst>
            </a:pPr>
            <a:r>
              <a:rPr lang="en" sz="6000" b="1" spc="-1" dirty="0">
                <a:solidFill>
                  <a:schemeClr val="dk1"/>
                </a:solidFill>
                <a:latin typeface="Chakra Petch"/>
              </a:rPr>
              <a:t>GitHub Repository Overview</a:t>
            </a:r>
            <a:endParaRPr lang="en" sz="6000" b="1" strike="noStrike" spc="-1" dirty="0">
              <a:solidFill>
                <a:schemeClr val="dk1"/>
              </a:solidFill>
              <a:latin typeface="Chakra Petc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Conclusions</a:t>
            </a:r>
            <a:endParaRPr lang="fr-FR" sz="3500" b="0" strike="noStrike" spc="-1">
              <a:solidFill>
                <a:schemeClr val="dk1"/>
              </a:solidFill>
              <a:latin typeface="Arial"/>
            </a:endParaRPr>
          </a:p>
        </p:txBody>
      </p:sp>
      <p:sp>
        <p:nvSpPr>
          <p:cNvPr id="135"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Library Management System provides a robust framework for efficiently managing library operations. With its Java foundation and object-oriented design, it offers a scalable solution adaptable for future enhancements, including GUI integration.</a:t>
            </a:r>
            <a:endParaRPr lang="fr-FR" sz="1400" b="0" strike="noStrike" spc="-1">
              <a:solidFill>
                <a:srgbClr val="000000"/>
              </a:solidFill>
              <a:latin typeface="Arial"/>
            </a:endParaRPr>
          </a:p>
        </p:txBody>
      </p:sp>
      <p:pic>
        <p:nvPicPr>
          <p:cNvPr id="136"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Introduction</a:t>
            </a:r>
            <a:endParaRPr lang="fr-FR" sz="3500" b="0" strike="noStrike" spc="-1">
              <a:solidFill>
                <a:schemeClr val="dk1"/>
              </a:solidFill>
              <a:latin typeface="Arial"/>
            </a:endParaRPr>
          </a:p>
        </p:txBody>
      </p:sp>
      <p:sp>
        <p:nvSpPr>
          <p:cNvPr id="82"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a:buNone/>
            </a:pPr>
            <a:endParaRPr lang="fr-FR" sz="1400" spc="-1" dirty="0">
              <a:solidFill>
                <a:schemeClr val="dk1"/>
              </a:solidFill>
              <a:cs typeface="Arial"/>
            </a:endParaRPr>
          </a:p>
          <a:p>
            <a:pPr>
              <a:buNone/>
            </a:pPr>
            <a:r>
              <a:rPr lang="fr-FR" sz="1400" spc="-1" dirty="0">
                <a:solidFill>
                  <a:schemeClr val="dk1"/>
                </a:solidFill>
                <a:ea typeface="+mn-lt"/>
                <a:cs typeface="+mn-lt"/>
              </a:rPr>
              <a:t>The Library Management System </a:t>
            </a:r>
            <a:r>
              <a:rPr lang="fr-FR" sz="1400" spc="-1" err="1">
                <a:solidFill>
                  <a:schemeClr val="dk1"/>
                </a:solidFill>
                <a:ea typeface="+mn-lt"/>
                <a:cs typeface="+mn-lt"/>
              </a:rPr>
              <a:t>is</a:t>
            </a:r>
            <a:r>
              <a:rPr lang="fr-FR" sz="1400" spc="-1" dirty="0">
                <a:solidFill>
                  <a:schemeClr val="dk1"/>
                </a:solidFill>
                <a:ea typeface="+mn-lt"/>
                <a:cs typeface="+mn-lt"/>
              </a:rPr>
              <a:t> a Java console application </a:t>
            </a:r>
            <a:r>
              <a:rPr lang="fr-FR" sz="1400" spc="-1" err="1">
                <a:solidFill>
                  <a:schemeClr val="dk1"/>
                </a:solidFill>
                <a:ea typeface="+mn-lt"/>
                <a:cs typeface="+mn-lt"/>
              </a:rPr>
              <a:t>that</a:t>
            </a:r>
            <a:r>
              <a:rPr lang="fr-FR" sz="1400" spc="-1" dirty="0">
                <a:solidFill>
                  <a:schemeClr val="dk1"/>
                </a:solidFill>
                <a:ea typeface="+mn-lt"/>
                <a:cs typeface="+mn-lt"/>
              </a:rPr>
              <a:t> </a:t>
            </a:r>
            <a:r>
              <a:rPr lang="fr-FR" sz="1400" spc="-1" err="1">
                <a:solidFill>
                  <a:schemeClr val="dk1"/>
                </a:solidFill>
                <a:ea typeface="+mn-lt"/>
                <a:cs typeface="+mn-lt"/>
              </a:rPr>
              <a:t>helps</a:t>
            </a:r>
            <a:r>
              <a:rPr lang="fr-FR" sz="1400" spc="-1" dirty="0">
                <a:solidFill>
                  <a:schemeClr val="dk1"/>
                </a:solidFill>
                <a:ea typeface="+mn-lt"/>
                <a:cs typeface="+mn-lt"/>
              </a:rPr>
              <a:t> manage book </a:t>
            </a:r>
            <a:r>
              <a:rPr lang="fr-FR" sz="1400" spc="-1" err="1">
                <a:solidFill>
                  <a:schemeClr val="dk1"/>
                </a:solidFill>
                <a:ea typeface="+mn-lt"/>
                <a:cs typeface="+mn-lt"/>
              </a:rPr>
              <a:t>issuing</a:t>
            </a:r>
            <a:r>
              <a:rPr lang="fr-FR" sz="1400" spc="-1" dirty="0">
                <a:solidFill>
                  <a:schemeClr val="dk1"/>
                </a:solidFill>
                <a:ea typeface="+mn-lt"/>
                <a:cs typeface="+mn-lt"/>
              </a:rPr>
              <a:t>, </a:t>
            </a:r>
            <a:r>
              <a:rPr lang="fr-FR" sz="1400" spc="-1" err="1">
                <a:solidFill>
                  <a:schemeClr val="dk1"/>
                </a:solidFill>
                <a:ea typeface="+mn-lt"/>
                <a:cs typeface="+mn-lt"/>
              </a:rPr>
              <a:t>returns</a:t>
            </a:r>
            <a:r>
              <a:rPr lang="fr-FR" sz="1400" spc="-1" dirty="0">
                <a:solidFill>
                  <a:schemeClr val="dk1"/>
                </a:solidFill>
                <a:ea typeface="+mn-lt"/>
                <a:cs typeface="+mn-lt"/>
              </a:rPr>
              <a:t>, and </a:t>
            </a:r>
            <a:r>
              <a:rPr lang="fr-FR" sz="1400" spc="-1" err="1">
                <a:solidFill>
                  <a:schemeClr val="dk1"/>
                </a:solidFill>
                <a:ea typeface="+mn-lt"/>
                <a:cs typeface="+mn-lt"/>
              </a:rPr>
              <a:t>member</a:t>
            </a:r>
            <a:r>
              <a:rPr lang="fr-FR" sz="1400" spc="-1" dirty="0">
                <a:solidFill>
                  <a:schemeClr val="dk1"/>
                </a:solidFill>
                <a:ea typeface="+mn-lt"/>
                <a:cs typeface="+mn-lt"/>
              </a:rPr>
              <a:t> registration. It uses </a:t>
            </a:r>
            <a:r>
              <a:rPr lang="fr-FR" sz="1400" spc="-1" err="1">
                <a:solidFill>
                  <a:schemeClr val="dk1"/>
                </a:solidFill>
                <a:ea typeface="+mn-lt"/>
                <a:cs typeface="+mn-lt"/>
              </a:rPr>
              <a:t>object-oriented</a:t>
            </a:r>
            <a:r>
              <a:rPr lang="fr-FR" sz="1400" spc="-1" dirty="0">
                <a:solidFill>
                  <a:schemeClr val="dk1"/>
                </a:solidFill>
                <a:ea typeface="+mn-lt"/>
                <a:cs typeface="+mn-lt"/>
              </a:rPr>
              <a:t> </a:t>
            </a:r>
            <a:r>
              <a:rPr lang="fr-FR" sz="1400" spc="-1" err="1">
                <a:solidFill>
                  <a:schemeClr val="dk1"/>
                </a:solidFill>
                <a:ea typeface="+mn-lt"/>
                <a:cs typeface="+mn-lt"/>
              </a:rPr>
              <a:t>programming</a:t>
            </a:r>
            <a:r>
              <a:rPr lang="fr-FR" sz="1400" spc="-1" dirty="0">
                <a:solidFill>
                  <a:schemeClr val="dk1"/>
                </a:solidFill>
                <a:ea typeface="+mn-lt"/>
                <a:cs typeface="+mn-lt"/>
              </a:rPr>
              <a:t> and </a:t>
            </a:r>
            <a:r>
              <a:rPr lang="fr-FR" sz="1400" spc="-1" err="1">
                <a:solidFill>
                  <a:schemeClr val="dk1"/>
                </a:solidFill>
                <a:ea typeface="+mn-lt"/>
                <a:cs typeface="+mn-lt"/>
              </a:rPr>
              <a:t>organizes</a:t>
            </a:r>
            <a:r>
              <a:rPr lang="fr-FR" sz="1400" spc="-1" dirty="0">
                <a:solidFill>
                  <a:schemeClr val="dk1"/>
                </a:solidFill>
                <a:ea typeface="+mn-lt"/>
                <a:cs typeface="+mn-lt"/>
              </a:rPr>
              <a:t> books by genre (Fiction, Non-Fiction, </a:t>
            </a:r>
            <a:r>
              <a:rPr lang="fr-FR" sz="1400" spc="-1" err="1">
                <a:solidFill>
                  <a:schemeClr val="dk1"/>
                </a:solidFill>
                <a:ea typeface="+mn-lt"/>
                <a:cs typeface="+mn-lt"/>
              </a:rPr>
              <a:t>Others</a:t>
            </a:r>
            <a:r>
              <a:rPr lang="fr-FR" sz="1400" spc="-1" dirty="0">
                <a:solidFill>
                  <a:schemeClr val="dk1"/>
                </a:solidFill>
                <a:ea typeface="+mn-lt"/>
                <a:cs typeface="+mn-lt"/>
              </a:rPr>
              <a:t>). </a:t>
            </a:r>
            <a:r>
              <a:rPr lang="fr-FR" sz="1400" spc="-1" err="1">
                <a:solidFill>
                  <a:schemeClr val="dk1"/>
                </a:solidFill>
                <a:ea typeface="+mn-lt"/>
                <a:cs typeface="+mn-lt"/>
              </a:rPr>
              <a:t>Designed</a:t>
            </a:r>
            <a:r>
              <a:rPr lang="fr-FR" sz="1400" spc="-1" dirty="0">
                <a:solidFill>
                  <a:schemeClr val="dk1"/>
                </a:solidFill>
                <a:ea typeface="+mn-lt"/>
                <a:cs typeface="+mn-lt"/>
              </a:rPr>
              <a:t> </a:t>
            </a:r>
            <a:r>
              <a:rPr lang="fr-FR" sz="1400" spc="-1" err="1">
                <a:solidFill>
                  <a:schemeClr val="dk1"/>
                </a:solidFill>
                <a:ea typeface="+mn-lt"/>
                <a:cs typeface="+mn-lt"/>
              </a:rPr>
              <a:t>with</a:t>
            </a:r>
            <a:r>
              <a:rPr lang="fr-FR" sz="1400" spc="-1" dirty="0">
                <a:solidFill>
                  <a:schemeClr val="dk1"/>
                </a:solidFill>
                <a:ea typeface="+mn-lt"/>
                <a:cs typeface="+mn-lt"/>
              </a:rPr>
              <a:t> in-memory </a:t>
            </a:r>
            <a:r>
              <a:rPr lang="fr-FR" sz="1400" spc="-1" err="1">
                <a:solidFill>
                  <a:schemeClr val="dk1"/>
                </a:solidFill>
                <a:ea typeface="+mn-lt"/>
                <a:cs typeface="+mn-lt"/>
              </a:rPr>
              <a:t>storage</a:t>
            </a:r>
            <a:r>
              <a:rPr lang="fr-FR" sz="1400" spc="-1" dirty="0">
                <a:solidFill>
                  <a:schemeClr val="dk1"/>
                </a:solidFill>
                <a:ea typeface="+mn-lt"/>
                <a:cs typeface="+mn-lt"/>
              </a:rPr>
              <a:t>, </a:t>
            </a:r>
            <a:r>
              <a:rPr lang="fr-FR" sz="1400" spc="-1" err="1">
                <a:solidFill>
                  <a:schemeClr val="dk1"/>
                </a:solidFill>
                <a:ea typeface="+mn-lt"/>
                <a:cs typeface="+mn-lt"/>
              </a:rPr>
              <a:t>it’s</a:t>
            </a:r>
            <a:r>
              <a:rPr lang="fr-FR" sz="1400" spc="-1" dirty="0">
                <a:solidFill>
                  <a:schemeClr val="dk1"/>
                </a:solidFill>
                <a:ea typeface="+mn-lt"/>
                <a:cs typeface="+mn-lt"/>
              </a:rPr>
              <a:t> best </a:t>
            </a:r>
            <a:r>
              <a:rPr lang="fr-FR" sz="1400" spc="-1" err="1">
                <a:solidFill>
                  <a:schemeClr val="dk1"/>
                </a:solidFill>
                <a:ea typeface="+mn-lt"/>
                <a:cs typeface="+mn-lt"/>
              </a:rPr>
              <a:t>suited</a:t>
            </a:r>
            <a:r>
              <a:rPr lang="fr-FR" sz="1400" spc="-1" dirty="0">
                <a:solidFill>
                  <a:schemeClr val="dk1"/>
                </a:solidFill>
                <a:ea typeface="+mn-lt"/>
                <a:cs typeface="+mn-lt"/>
              </a:rPr>
              <a:t> for </a:t>
            </a:r>
            <a:r>
              <a:rPr lang="fr-FR" sz="1400" spc="-1" err="1">
                <a:solidFill>
                  <a:schemeClr val="dk1"/>
                </a:solidFill>
                <a:ea typeface="+mn-lt"/>
                <a:cs typeface="+mn-lt"/>
              </a:rPr>
              <a:t>small</a:t>
            </a:r>
            <a:r>
              <a:rPr lang="fr-FR" sz="1400" spc="-1" dirty="0">
                <a:solidFill>
                  <a:schemeClr val="dk1"/>
                </a:solidFill>
                <a:ea typeface="+mn-lt"/>
                <a:cs typeface="+mn-lt"/>
              </a:rPr>
              <a:t> </a:t>
            </a:r>
            <a:r>
              <a:rPr lang="fr-FR" sz="1400" spc="-1" err="1">
                <a:solidFill>
                  <a:schemeClr val="dk1"/>
                </a:solidFill>
                <a:ea typeface="+mn-lt"/>
                <a:cs typeface="+mn-lt"/>
              </a:rPr>
              <a:t>libraries</a:t>
            </a:r>
            <a:r>
              <a:rPr lang="fr-FR" sz="1400" spc="-1" dirty="0">
                <a:solidFill>
                  <a:schemeClr val="dk1"/>
                </a:solidFill>
                <a:ea typeface="+mn-lt"/>
                <a:cs typeface="+mn-lt"/>
              </a:rPr>
              <a:t> or </a:t>
            </a:r>
            <a:r>
              <a:rPr lang="fr-FR" sz="1400" spc="-1" err="1">
                <a:solidFill>
                  <a:schemeClr val="dk1"/>
                </a:solidFill>
                <a:ea typeface="+mn-lt"/>
                <a:cs typeface="+mn-lt"/>
              </a:rPr>
              <a:t>academic</a:t>
            </a:r>
            <a:r>
              <a:rPr lang="fr-FR" sz="1400" spc="-1" dirty="0">
                <a:solidFill>
                  <a:schemeClr val="dk1"/>
                </a:solidFill>
                <a:ea typeface="+mn-lt"/>
                <a:cs typeface="+mn-lt"/>
              </a:rPr>
              <a:t> use, and </a:t>
            </a:r>
            <a:r>
              <a:rPr lang="fr-FR" sz="1400" spc="-1" err="1">
                <a:solidFill>
                  <a:schemeClr val="dk1"/>
                </a:solidFill>
                <a:ea typeface="+mn-lt"/>
                <a:cs typeface="+mn-lt"/>
              </a:rPr>
              <a:t>provides</a:t>
            </a:r>
            <a:r>
              <a:rPr lang="fr-FR" sz="1400" spc="-1" dirty="0">
                <a:solidFill>
                  <a:schemeClr val="dk1"/>
                </a:solidFill>
                <a:ea typeface="+mn-lt"/>
                <a:cs typeface="+mn-lt"/>
              </a:rPr>
              <a:t> a </a:t>
            </a:r>
            <a:r>
              <a:rPr lang="fr-FR" sz="1400" spc="-1" err="1">
                <a:solidFill>
                  <a:schemeClr val="dk1"/>
                </a:solidFill>
                <a:ea typeface="+mn-lt"/>
                <a:cs typeface="+mn-lt"/>
              </a:rPr>
              <a:t>solid</a:t>
            </a:r>
            <a:r>
              <a:rPr lang="fr-FR" sz="1400" spc="-1" dirty="0">
                <a:solidFill>
                  <a:schemeClr val="dk1"/>
                </a:solidFill>
                <a:ea typeface="+mn-lt"/>
                <a:cs typeface="+mn-lt"/>
              </a:rPr>
              <a:t> base for future upgrades like </a:t>
            </a:r>
            <a:r>
              <a:rPr lang="fr-FR" sz="1400" spc="-1" err="1">
                <a:solidFill>
                  <a:schemeClr val="dk1"/>
                </a:solidFill>
                <a:ea typeface="+mn-lt"/>
                <a:cs typeface="+mn-lt"/>
              </a:rPr>
              <a:t>database</a:t>
            </a:r>
            <a:r>
              <a:rPr lang="fr-FR" sz="1400" spc="-1" dirty="0">
                <a:solidFill>
                  <a:schemeClr val="dk1"/>
                </a:solidFill>
                <a:ea typeface="+mn-lt"/>
                <a:cs typeface="+mn-lt"/>
              </a:rPr>
              <a:t> </a:t>
            </a:r>
            <a:r>
              <a:rPr lang="fr-FR" sz="1400" spc="-1" err="1">
                <a:solidFill>
                  <a:schemeClr val="dk1"/>
                </a:solidFill>
                <a:ea typeface="+mn-lt"/>
                <a:cs typeface="+mn-lt"/>
              </a:rPr>
              <a:t>integration</a:t>
            </a:r>
            <a:r>
              <a:rPr lang="fr-FR" sz="1400" spc="-1" dirty="0">
                <a:solidFill>
                  <a:schemeClr val="dk1"/>
                </a:solidFill>
                <a:ea typeface="+mn-lt"/>
                <a:cs typeface="+mn-lt"/>
              </a:rPr>
              <a:t> or a GUI.</a:t>
            </a:r>
            <a:endParaRPr lang="fr-FR">
              <a:solidFill>
                <a:schemeClr val="dk1"/>
              </a:solidFill>
              <a:cs typeface="Arial"/>
            </a:endParaRPr>
          </a:p>
          <a:p>
            <a:pPr>
              <a:buNone/>
            </a:pPr>
            <a:endParaRPr lang="fr-FR" sz="1400" spc="-1" dirty="0">
              <a:solidFill>
                <a:schemeClr val="dk1"/>
              </a:solidFill>
              <a:cs typeface="Arial"/>
            </a:endParaRPr>
          </a:p>
          <a:p>
            <a:pPr indent="0">
              <a:spcBef>
                <a:spcPts val="1417"/>
              </a:spcBef>
              <a:buNone/>
            </a:pPr>
            <a:endParaRPr lang="fr-FR" sz="1400" strike="noStrike" spc="-1" dirty="0">
              <a:solidFill>
                <a:schemeClr val="dk1"/>
              </a:solidFill>
              <a:latin typeface="Arial"/>
              <a:ea typeface="SUSE"/>
              <a:cs typeface="Arial"/>
            </a:endParaRPr>
          </a:p>
        </p:txBody>
      </p:sp>
      <p:pic>
        <p:nvPicPr>
          <p:cNvPr id="83"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3507"/>
          </a:bodyPr>
          <a:lstStyle/>
          <a:p>
            <a:pPr indent="0">
              <a:lnSpc>
                <a:spcPct val="100000"/>
              </a:lnSpc>
              <a:buNone/>
              <a:tabLst>
                <a:tab pos="0" algn="l"/>
              </a:tabLst>
            </a:pPr>
            <a:r>
              <a:rPr lang="en" sz="4000" b="1" strike="noStrike" spc="-1">
                <a:solidFill>
                  <a:schemeClr val="dk1"/>
                </a:solidFill>
                <a:latin typeface="Chakra Petch"/>
                <a:ea typeface="Chakra Petch"/>
              </a:rPr>
              <a:t>Introduction to the Library Management System</a:t>
            </a:r>
            <a:endParaRPr lang="fr-FR" sz="4000" b="0" strike="noStrike" spc="-1">
              <a:solidFill>
                <a:schemeClr val="dk1"/>
              </a:solidFill>
              <a:latin typeface="Arial"/>
            </a:endParaRPr>
          </a:p>
        </p:txBody>
      </p:sp>
      <p:sp>
        <p:nvSpPr>
          <p:cNvPr id="88"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Library Management System is designed to automate essential functions of a library. It enables efficient management of books, members, and transactions, ensuring that issuing and returning processes are streamlined.</a:t>
            </a:r>
            <a:endParaRPr lang="en-US" sz="14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Core functionalities</a:t>
            </a:r>
            <a:endParaRPr lang="fr-FR" sz="3500" b="0" strike="noStrike" spc="-1">
              <a:solidFill>
                <a:schemeClr val="dk1"/>
              </a:solidFill>
              <a:latin typeface="Arial"/>
            </a:endParaRPr>
          </a:p>
        </p:txBody>
      </p:sp>
      <p:sp>
        <p:nvSpPr>
          <p:cNvPr id="90"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This system supports operations such as book issuing, returning, and member registration. Users can interact with the system through a console interface, making it accessible and easy to navigate.</a:t>
            </a:r>
            <a:endParaRPr lang="fr-FR" sz="1400" b="0" strike="noStrike" spc="-1">
              <a:solidFill>
                <a:srgbClr val="000000"/>
              </a:solidFill>
              <a:latin typeface="Arial"/>
            </a:endParaRPr>
          </a:p>
        </p:txBody>
      </p:sp>
      <p:pic>
        <p:nvPicPr>
          <p:cNvPr id="91"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Categorization of books</a:t>
            </a:r>
            <a:endParaRPr lang="fr-FR" sz="4000" b="0" strike="noStrike" spc="-1">
              <a:solidFill>
                <a:schemeClr val="dk1"/>
              </a:solidFill>
              <a:latin typeface="Arial"/>
            </a:endParaRPr>
          </a:p>
        </p:txBody>
      </p:sp>
      <p:sp>
        <p:nvSpPr>
          <p:cNvPr id="93"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Books are categorized into three main genres: Fiction, Non-Fiction, and Others. This classification aids in organization and retrieval, enhancing user experience when searching for books.</a:t>
            </a:r>
            <a:endParaRPr lang="en-US" sz="14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Book management</a:t>
            </a:r>
            <a:endParaRPr lang="fr-FR" sz="4000" b="0" strike="noStrike" spc="-1">
              <a:solidFill>
                <a:schemeClr val="dk1"/>
              </a:solidFill>
              <a:latin typeface="Arial"/>
            </a:endParaRPr>
          </a:p>
        </p:txBody>
      </p:sp>
      <p:sp>
        <p:nvSpPr>
          <p:cNvPr id="98"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system allows librarians to add books, track their availability, and manage their categorization seamlessly. Automatic availability tracking ensures users are informed about book status.</a:t>
            </a:r>
            <a:endParaRPr lang="en-US" sz="1400" b="0" strike="noStrike" spc="-1">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5007"/>
          </a:bodyPr>
          <a:lstStyle/>
          <a:p>
            <a:pPr indent="0">
              <a:lnSpc>
                <a:spcPct val="100000"/>
              </a:lnSpc>
              <a:buNone/>
              <a:tabLst>
                <a:tab pos="0" algn="l"/>
              </a:tabLst>
            </a:pPr>
            <a:r>
              <a:rPr lang="en" sz="4000" b="1" strike="noStrike" spc="-1">
                <a:solidFill>
                  <a:schemeClr val="dk1"/>
                </a:solidFill>
                <a:latin typeface="Chakra Petch"/>
                <a:ea typeface="Chakra Petch"/>
              </a:rPr>
              <a:t>Member management</a:t>
            </a:r>
            <a:endParaRPr lang="fr-FR" sz="4000" b="0" strike="noStrike" spc="-1">
              <a:solidFill>
                <a:schemeClr val="dk1"/>
              </a:solidFill>
              <a:latin typeface="Arial"/>
            </a:endParaRPr>
          </a:p>
        </p:txBody>
      </p:sp>
      <p:sp>
        <p:nvSpPr>
          <p:cNvPr id="100"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New members can be registered quickly, with their details stored for tracking borrowings and returns. This feature enhances interaction between the library and its users.</a:t>
            </a:r>
            <a:endParaRPr lang="en-US" sz="14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Issuing and returning books</a:t>
            </a:r>
            <a:endParaRPr lang="fr-FR" sz="3500" b="0" strike="noStrike" spc="-1">
              <a:solidFill>
                <a:schemeClr val="dk1"/>
              </a:solidFill>
              <a:latin typeface="Arial"/>
            </a:endParaRPr>
          </a:p>
        </p:txBody>
      </p:sp>
      <p:sp>
        <p:nvSpPr>
          <p:cNvPr id="102"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software enables easy issuance and return of books, complete with automated receipt generation. This ensures clarity and accountability in all transactions.</a:t>
            </a:r>
            <a:endParaRPr lang="fr-FR" sz="1400" b="0" strike="noStrike" spc="-1">
              <a:solidFill>
                <a:srgbClr val="000000"/>
              </a:solidFill>
              <a:latin typeface="Arial"/>
            </a:endParaRPr>
          </a:p>
        </p:txBody>
      </p:sp>
      <p:pic>
        <p:nvPicPr>
          <p:cNvPr id="103" name="Google Shape;169;p31"/>
          <p:cNvPicPr/>
          <p:nvPr/>
        </p:nvPicPr>
        <p:blipFill>
          <a:blip r:embed="rId2"/>
          <a:srcRect l="5779" t="1178" r="3530" b="9447"/>
          <a:stretch/>
        </p:blipFill>
        <p:spPr>
          <a:xfrm flipH="1">
            <a:off x="360" y="0"/>
            <a:ext cx="3914280" cy="5143320"/>
          </a:xfrm>
          <a:prstGeom prst="rect">
            <a:avLst/>
          </a:prstGeom>
          <a:ln w="0">
            <a:noFill/>
          </a:ln>
        </p:spPr>
      </p:pic>
    </p:spTree>
  </p:cSld>
  <p:clrMapOvr>
    <a:masterClrMapping/>
  </p:clrMapOvr>
</p:sld>
</file>

<file path=ppt/theme/theme1.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(16:9)</PresentationFormat>
  <Slides>21</Slides>
  <Notes>0</Notes>
  <HiddenSlides>0</HiddenSlide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AI Tools by Slidesgo</vt:lpstr>
      <vt:lpstr>AI Tools by Slidesgo</vt:lpstr>
      <vt:lpstr>AI Tools by Slidesgo</vt:lpstr>
      <vt:lpstr>AI Tools by Slidesgo</vt:lpstr>
      <vt:lpstr>PowerPoint Presentation</vt:lpstr>
      <vt:lpstr>Library Management System</vt:lpstr>
      <vt:lpstr>Introduction</vt:lpstr>
      <vt:lpstr>Introduction to the Library Management System</vt:lpstr>
      <vt:lpstr>Core functionalities</vt:lpstr>
      <vt:lpstr>Categorization of books</vt:lpstr>
      <vt:lpstr>Book management</vt:lpstr>
      <vt:lpstr>Member management</vt:lpstr>
      <vt:lpstr>Issuing and returning books</vt:lpstr>
      <vt:lpstr>Programming language details</vt:lpstr>
      <vt:lpstr>Development environment</vt:lpstr>
      <vt:lpstr>Data structures utilized</vt:lpstr>
      <vt:lpstr>Overview of classes</vt:lpstr>
      <vt:lpstr>Class relationships</vt:lpstr>
      <vt:lpstr>Abstract class design</vt:lpstr>
      <vt:lpstr>Prerequisites for running the system</vt:lpstr>
      <vt:lpstr>Compilation and execution steps</vt:lpstr>
      <vt:lpstr>Class Diagram</vt:lpstr>
      <vt:lpstr>User interaction through menu</vt:lpstr>
      <vt:lpstr>GitHub Repository Overview</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122</cp:revision>
  <dcterms:modified xsi:type="dcterms:W3CDTF">2025-05-25T18:35:36Z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2025-05-25T17:41:42Z</dcterms:created>
  <dc:creator>Unknown Creator</dc:creator>
  <dc:description/>
  <dc:language>en-US</dc:language>
  <cp:lastModifiedBy>Unknown Creator</cp:lastModifiedBy>
  <dcterms:modified xsi:type="dcterms:W3CDTF">2025-05-25T17:41:42Z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